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58.jpg" ContentType="image/jpg"/>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510" r:id="rId3"/>
    <p:sldId id="494" r:id="rId4"/>
    <p:sldId id="544" r:id="rId5"/>
    <p:sldId id="584" r:id="rId6"/>
    <p:sldId id="478" r:id="rId7"/>
    <p:sldId id="577" r:id="rId8"/>
    <p:sldId id="556" r:id="rId9"/>
    <p:sldId id="532" r:id="rId10"/>
    <p:sldId id="461" r:id="rId11"/>
    <p:sldId id="463" r:id="rId12"/>
    <p:sldId id="484" r:id="rId13"/>
    <p:sldId id="503" r:id="rId14"/>
    <p:sldId id="467" r:id="rId15"/>
    <p:sldId id="585" r:id="rId16"/>
    <p:sldId id="566" r:id="rId17"/>
    <p:sldId id="581" r:id="rId18"/>
    <p:sldId id="562" r:id="rId19"/>
    <p:sldId id="492" r:id="rId20"/>
    <p:sldId id="515" r:id="rId21"/>
    <p:sldId id="568" r:id="rId22"/>
    <p:sldId id="567" r:id="rId23"/>
    <p:sldId id="559" r:id="rId24"/>
    <p:sldId id="583" r:id="rId25"/>
    <p:sldId id="273" r:id="rId26"/>
    <p:sldId id="315" r:id="rId27"/>
    <p:sldId id="399" r:id="rId28"/>
    <p:sldId id="536" r:id="rId29"/>
    <p:sldId id="504" r:id="rId30"/>
    <p:sldId id="274" r:id="rId31"/>
    <p:sldId id="537" r:id="rId32"/>
    <p:sldId id="505" r:id="rId33"/>
    <p:sldId id="323" r:id="rId34"/>
    <p:sldId id="475" r:id="rId35"/>
    <p:sldId id="554" r:id="rId36"/>
    <p:sldId id="403" r:id="rId37"/>
    <p:sldId id="517" r:id="rId38"/>
    <p:sldId id="401" r:id="rId39"/>
    <p:sldId id="402" r:id="rId40"/>
    <p:sldId id="514" r:id="rId41"/>
    <p:sldId id="259" r:id="rId42"/>
    <p:sldId id="519" r:id="rId43"/>
    <p:sldId id="298" r:id="rId44"/>
    <p:sldId id="538" r:id="rId45"/>
    <p:sldId id="572" r:id="rId46"/>
    <p:sldId id="564" r:id="rId47"/>
    <p:sldId id="328" r:id="rId48"/>
    <p:sldId id="561" r:id="rId49"/>
    <p:sldId id="57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7474"/>
    <a:srgbClr val="F7F7F7"/>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77063" autoAdjust="0"/>
  </p:normalViewPr>
  <p:slideViewPr>
    <p:cSldViewPr snapToGrid="0">
      <p:cViewPr>
        <p:scale>
          <a:sx n="75" d="100"/>
          <a:sy n="75" d="100"/>
        </p:scale>
        <p:origin x="272" y="-744"/>
      </p:cViewPr>
      <p:guideLst/>
    </p:cSldViewPr>
  </p:slideViewPr>
  <p:outlineViewPr>
    <p:cViewPr>
      <p:scale>
        <a:sx n="33" d="100"/>
        <a:sy n="33" d="100"/>
      </p:scale>
      <p:origin x="0" y="-1537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33EAD-FA5F-4F56-99E2-C59F3B87E931}" type="datetimeFigureOut">
              <a:rPr lang="en-US" smtClean="0"/>
              <a:t>9/16/2025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6C2CD-91B5-40E1-AAFD-D1608323713E}" type="slidenum">
              <a:rPr lang="en-US" smtClean="0"/>
              <a:t>‹#›</a:t>
            </a:fld>
            <a:endParaRPr lang="en-US"/>
          </a:p>
        </p:txBody>
      </p:sp>
    </p:spTree>
    <p:extLst>
      <p:ext uri="{BB962C8B-B14F-4D97-AF65-F5344CB8AC3E}">
        <p14:creationId xmlns:p14="http://schemas.microsoft.com/office/powerpoint/2010/main" val="405522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a:t>
            </a:fld>
            <a:endParaRPr lang="en-US"/>
          </a:p>
        </p:txBody>
      </p:sp>
    </p:spTree>
    <p:extLst>
      <p:ext uri="{BB962C8B-B14F-4D97-AF65-F5344CB8AC3E}">
        <p14:creationId xmlns:p14="http://schemas.microsoft.com/office/powerpoint/2010/main" val="3869918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22E80-BF1E-4DB6-9CCA-F4F84262F418}" type="slidenum">
              <a:rPr lang="en-US" smtClean="0"/>
              <a:t>10</a:t>
            </a:fld>
            <a:endParaRPr lang="en-US"/>
          </a:p>
        </p:txBody>
      </p:sp>
    </p:spTree>
    <p:extLst>
      <p:ext uri="{BB962C8B-B14F-4D97-AF65-F5344CB8AC3E}">
        <p14:creationId xmlns:p14="http://schemas.microsoft.com/office/powerpoint/2010/main" val="750466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22E80-BF1E-4DB6-9CCA-F4F84262F418}" type="slidenum">
              <a:rPr lang="en-US" smtClean="0"/>
              <a:t>11</a:t>
            </a:fld>
            <a:endParaRPr lang="en-US"/>
          </a:p>
        </p:txBody>
      </p:sp>
    </p:spTree>
    <p:extLst>
      <p:ext uri="{BB962C8B-B14F-4D97-AF65-F5344CB8AC3E}">
        <p14:creationId xmlns:p14="http://schemas.microsoft.com/office/powerpoint/2010/main" val="739471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12</a:t>
            </a:fld>
            <a:endParaRPr lang="en-US"/>
          </a:p>
        </p:txBody>
      </p:sp>
    </p:spTree>
    <p:extLst>
      <p:ext uri="{BB962C8B-B14F-4D97-AF65-F5344CB8AC3E}">
        <p14:creationId xmlns:p14="http://schemas.microsoft.com/office/powerpoint/2010/main" val="712044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DengXian" panose="02010600030101010101" pitchFamily="2" charset="-122"/>
              </a:rPr>
              <a:t>interleukin-6 signaling, an inflammatory pathway up-regulated by CHIP and known to promote cardiovascular disease</a:t>
            </a:r>
          </a:p>
          <a:p>
            <a:r>
              <a:rPr lang="en-US" sz="1800" dirty="0">
                <a:effectLst/>
                <a:latin typeface="Arial" panose="020B0604020202020204" pitchFamily="34" charset="0"/>
                <a:ea typeface="DengXian" panose="02010600030101010101" pitchFamily="2" charset="-122"/>
              </a:rPr>
              <a:t>A commonly occurring (allele frequency 30–40%) variant in IL-6 receptor gene, IL6R p. Asp358Ala, disrupts IL-6 signaling</a:t>
            </a:r>
          </a:p>
          <a:p>
            <a:r>
              <a:rPr lang="en-US" sz="1800" dirty="0">
                <a:effectLst/>
                <a:latin typeface="Arial" panose="020B0604020202020204" pitchFamily="34" charset="0"/>
                <a:ea typeface="DengXian" panose="02010600030101010101" pitchFamily="2" charset="-122"/>
              </a:rPr>
              <a:t>Those without genetically reduced interleukin-6 signaling (non-carriers of </a:t>
            </a:r>
            <a:r>
              <a:rPr lang="en-US" sz="1800" i="1" dirty="0">
                <a:effectLst/>
                <a:latin typeface="Arial" panose="020B0604020202020204" pitchFamily="34" charset="0"/>
                <a:ea typeface="DengXian" panose="02010600030101010101" pitchFamily="2" charset="-122"/>
              </a:rPr>
              <a:t>IL6R</a:t>
            </a:r>
            <a:r>
              <a:rPr lang="en-US" sz="1800" dirty="0">
                <a:effectLst/>
                <a:latin typeface="Arial" panose="020B0604020202020204" pitchFamily="34" charset="0"/>
                <a:ea typeface="DengXian" panose="02010600030101010101" pitchFamily="2" charset="-122"/>
              </a:rPr>
              <a:t> p.Asp358Ala) had worse disease (HR 1.46; 95% CI 1.17– 1.83, </a:t>
            </a:r>
            <a:r>
              <a:rPr lang="en-US" sz="1800" i="1" dirty="0" err="1">
                <a:effectLst/>
                <a:latin typeface="Arial" panose="020B0604020202020204" pitchFamily="34" charset="0"/>
                <a:ea typeface="DengXian" panose="02010600030101010101" pitchFamily="2" charset="-122"/>
              </a:rPr>
              <a:t>P</a:t>
            </a:r>
            <a:r>
              <a:rPr lang="en-US" sz="1800" i="1" baseline="-25000" dirty="0" err="1">
                <a:effectLst/>
                <a:latin typeface="Arial" panose="020B0604020202020204" pitchFamily="34" charset="0"/>
                <a:ea typeface="DengXian" panose="02010600030101010101" pitchFamily="2" charset="-122"/>
              </a:rPr>
              <a:t>subgroup</a:t>
            </a:r>
            <a:r>
              <a:rPr lang="en-US" sz="1800" i="1" baseline="-25000" dirty="0">
                <a:effectLst/>
                <a:latin typeface="Arial" panose="020B0604020202020204" pitchFamily="34" charset="0"/>
                <a:ea typeface="DengXian" panose="02010600030101010101" pitchFamily="2" charset="-122"/>
              </a:rPr>
              <a:t> difference</a:t>
            </a:r>
            <a:r>
              <a:rPr lang="en-US" sz="1800" dirty="0">
                <a:effectLst/>
                <a:latin typeface="Arial" panose="020B0604020202020204" pitchFamily="34" charset="0"/>
                <a:ea typeface="DengXian" panose="02010600030101010101" pitchFamily="2" charset="-122"/>
              </a:rPr>
              <a:t> = 0.05)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was in line with findings from the general population.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13</a:t>
            </a:fld>
            <a:endParaRPr lang="en-US"/>
          </a:p>
        </p:txBody>
      </p:sp>
    </p:spTree>
    <p:extLst>
      <p:ext uri="{BB962C8B-B14F-4D97-AF65-F5344CB8AC3E}">
        <p14:creationId xmlns:p14="http://schemas.microsoft.com/office/powerpoint/2010/main" val="800666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next in order to </a:t>
            </a:r>
            <a:r>
              <a:rPr lang="en-US" sz="1200" dirty="0">
                <a:latin typeface="Aptos Light" panose="020B0004020202020204" pitchFamily="34" charset="0"/>
              </a:rPr>
              <a:t>develop precision prevention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ptos Light"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tos Light" panose="020B0004020202020204" pitchFamily="34" charset="0"/>
              </a:rPr>
              <a:t>Underlying mechanisms, including</a:t>
            </a:r>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14</a:t>
            </a:fld>
            <a:endParaRPr lang="en-US"/>
          </a:p>
        </p:txBody>
      </p:sp>
    </p:spTree>
    <p:extLst>
      <p:ext uri="{BB962C8B-B14F-4D97-AF65-F5344CB8AC3E}">
        <p14:creationId xmlns:p14="http://schemas.microsoft.com/office/powerpoint/2010/main" val="2909903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F749C-6613-3D67-3C7D-E9AB38BD77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84516-9868-26A8-92B2-234A765310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62DFF9-D560-2A65-B9BD-DD1F8A79E179}"/>
              </a:ext>
            </a:extLst>
          </p:cNvPr>
          <p:cNvSpPr>
            <a:spLocks noGrp="1"/>
          </p:cNvSpPr>
          <p:nvPr>
            <p:ph type="body" idx="1"/>
          </p:nvPr>
        </p:nvSpPr>
        <p:spPr/>
        <p:txBody>
          <a:bodyPr/>
          <a:lstStyle/>
          <a:p>
            <a:r>
              <a:rPr lang="en-US" dirty="0"/>
              <a:t>Ongoing work</a:t>
            </a:r>
          </a:p>
        </p:txBody>
      </p:sp>
      <p:sp>
        <p:nvSpPr>
          <p:cNvPr id="4" name="Slide Number Placeholder 3">
            <a:extLst>
              <a:ext uri="{FF2B5EF4-FFF2-40B4-BE49-F238E27FC236}">
                <a16:creationId xmlns:a16="http://schemas.microsoft.com/office/drawing/2014/main" id="{526CD1D7-322A-F725-DD22-937C7EF370B0}"/>
              </a:ext>
            </a:extLst>
          </p:cNvPr>
          <p:cNvSpPr>
            <a:spLocks noGrp="1"/>
          </p:cNvSpPr>
          <p:nvPr>
            <p:ph type="sldNum" sz="quarter" idx="5"/>
          </p:nvPr>
        </p:nvSpPr>
        <p:spPr/>
        <p:txBody>
          <a:bodyPr/>
          <a:lstStyle/>
          <a:p>
            <a:fld id="{F2D6C2CD-91B5-40E1-AAFD-D1608323713E}" type="slidenum">
              <a:rPr lang="en-US" smtClean="0"/>
              <a:t>15</a:t>
            </a:fld>
            <a:endParaRPr lang="en-US"/>
          </a:p>
        </p:txBody>
      </p:sp>
    </p:spTree>
    <p:extLst>
      <p:ext uri="{BB962C8B-B14F-4D97-AF65-F5344CB8AC3E}">
        <p14:creationId xmlns:p14="http://schemas.microsoft.com/office/powerpoint/2010/main" val="1653780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AECA2-1C83-560B-9A0C-CA84B765F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65091-D09A-54B0-2FE4-B0F7DC4F99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E7EB3-4869-26BB-399E-FAED2F3CE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give you a quick intro of latest studies on CHIP’s </a:t>
            </a:r>
            <a:r>
              <a:rPr lang="en-US" dirty="0" err="1"/>
              <a:t>moelduclar</a:t>
            </a:r>
            <a:r>
              <a:rPr lang="en-US" dirty="0"/>
              <a:t> consequences.</a:t>
            </a:r>
          </a:p>
          <a:p>
            <a:r>
              <a:rPr lang="en-US" dirty="0"/>
              <a:t>CHIP GWAS, epigenetics, </a:t>
            </a:r>
            <a:r>
              <a:rPr lang="en-US" dirty="0" err="1"/>
              <a:t>aminal</a:t>
            </a:r>
            <a:r>
              <a:rPr lang="en-US" dirty="0"/>
              <a:t> models, study focusing on blood protein impact is lacking.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one preprint so far. Yu Zhi paper, but no paper has been on CKD</a:t>
            </a:r>
          </a:p>
          <a:p>
            <a:endParaRPr lang="en-US" dirty="0"/>
          </a:p>
        </p:txBody>
      </p:sp>
      <p:sp>
        <p:nvSpPr>
          <p:cNvPr id="4" name="Slide Number Placeholder 3">
            <a:extLst>
              <a:ext uri="{FF2B5EF4-FFF2-40B4-BE49-F238E27FC236}">
                <a16:creationId xmlns:a16="http://schemas.microsoft.com/office/drawing/2014/main" id="{8FC52F6D-65AA-A5AF-66B4-2016699E6D91}"/>
              </a:ext>
            </a:extLst>
          </p:cNvPr>
          <p:cNvSpPr>
            <a:spLocks noGrp="1"/>
          </p:cNvSpPr>
          <p:nvPr>
            <p:ph type="sldNum" sz="quarter" idx="5"/>
          </p:nvPr>
        </p:nvSpPr>
        <p:spPr/>
        <p:txBody>
          <a:bodyPr/>
          <a:lstStyle/>
          <a:p>
            <a:fld id="{F2D6C2CD-91B5-40E1-AAFD-D1608323713E}" type="slidenum">
              <a:rPr lang="en-US" smtClean="0"/>
              <a:t>16</a:t>
            </a:fld>
            <a:endParaRPr lang="en-US"/>
          </a:p>
        </p:txBody>
      </p:sp>
    </p:spTree>
    <p:extLst>
      <p:ext uri="{BB962C8B-B14F-4D97-AF65-F5344CB8AC3E}">
        <p14:creationId xmlns:p14="http://schemas.microsoft.com/office/powerpoint/2010/main" val="40952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29F63-107D-1DD5-CC48-69DD2B549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96CFA-13D4-46E3-AEC5-E613F4743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3CC01-7E79-8D12-E015-403A28E14A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D68F80-BE26-7663-E1F4-780C06F1AB01}"/>
              </a:ext>
            </a:extLst>
          </p:cNvPr>
          <p:cNvSpPr>
            <a:spLocks noGrp="1"/>
          </p:cNvSpPr>
          <p:nvPr>
            <p:ph type="sldNum" sz="quarter" idx="5"/>
          </p:nvPr>
        </p:nvSpPr>
        <p:spPr/>
        <p:txBody>
          <a:bodyPr/>
          <a:lstStyle/>
          <a:p>
            <a:fld id="{F2D6C2CD-91B5-40E1-AAFD-D1608323713E}" type="slidenum">
              <a:rPr lang="en-US" smtClean="0"/>
              <a:t>18</a:t>
            </a:fld>
            <a:endParaRPr lang="en-US"/>
          </a:p>
        </p:txBody>
      </p:sp>
    </p:spTree>
    <p:extLst>
      <p:ext uri="{BB962C8B-B14F-4D97-AF65-F5344CB8AC3E}">
        <p14:creationId xmlns:p14="http://schemas.microsoft.com/office/powerpoint/2010/main" val="2475617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 of the CHIP protein</a:t>
            </a:r>
          </a:p>
          <a:p>
            <a:r>
              <a:rPr lang="en-US" dirty="0"/>
              <a:t>Protein can be important mediator and risk factors for aging conditions</a:t>
            </a:r>
          </a:p>
          <a:p>
            <a:r>
              <a:rPr lang="en-US" sz="1200" dirty="0">
                <a:solidFill>
                  <a:srgbClr val="000000"/>
                </a:solidFill>
                <a:latin typeface="Aptos Light" panose="020B0004020202020204" pitchFamily="34" charset="0"/>
              </a:rPr>
              <a:t>for a wide range of age-related diseases</a:t>
            </a:r>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19</a:t>
            </a:fld>
            <a:endParaRPr lang="en-US"/>
          </a:p>
        </p:txBody>
      </p:sp>
    </p:spTree>
    <p:extLst>
      <p:ext uri="{BB962C8B-B14F-4D97-AF65-F5344CB8AC3E}">
        <p14:creationId xmlns:p14="http://schemas.microsoft.com/office/powerpoint/2010/main" val="2893540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1431E-D92C-CE09-7459-58271F794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E107B5-4DAC-0C0A-26A0-AC7DF5C4D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C603F9-F742-FFE5-3F28-0F17B85A59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7499FF-086C-04C4-126A-99819C664760}"/>
              </a:ext>
            </a:extLst>
          </p:cNvPr>
          <p:cNvSpPr>
            <a:spLocks noGrp="1"/>
          </p:cNvSpPr>
          <p:nvPr>
            <p:ph type="sldNum" sz="quarter" idx="5"/>
          </p:nvPr>
        </p:nvSpPr>
        <p:spPr/>
        <p:txBody>
          <a:bodyPr/>
          <a:lstStyle/>
          <a:p>
            <a:fld id="{F2D6C2CD-91B5-40E1-AAFD-D1608323713E}" type="slidenum">
              <a:rPr lang="en-US" smtClean="0"/>
              <a:t>20</a:t>
            </a:fld>
            <a:endParaRPr lang="en-US"/>
          </a:p>
        </p:txBody>
      </p:sp>
    </p:spTree>
    <p:extLst>
      <p:ext uri="{BB962C8B-B14F-4D97-AF65-F5344CB8AC3E}">
        <p14:creationId xmlns:p14="http://schemas.microsoft.com/office/powerpoint/2010/main" val="300660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aging and aging related diseases, and molecular features of aging</a:t>
            </a:r>
          </a:p>
        </p:txBody>
      </p:sp>
      <p:sp>
        <p:nvSpPr>
          <p:cNvPr id="4" name="Slide Number Placeholder 3"/>
          <p:cNvSpPr>
            <a:spLocks noGrp="1"/>
          </p:cNvSpPr>
          <p:nvPr>
            <p:ph type="sldNum" sz="quarter" idx="5"/>
          </p:nvPr>
        </p:nvSpPr>
        <p:spPr/>
        <p:txBody>
          <a:bodyPr/>
          <a:lstStyle/>
          <a:p>
            <a:fld id="{F2D6C2CD-91B5-40E1-AAFD-D1608323713E}" type="slidenum">
              <a:rPr lang="en-US" smtClean="0"/>
              <a:t>2</a:t>
            </a:fld>
            <a:endParaRPr lang="en-US"/>
          </a:p>
        </p:txBody>
      </p:sp>
    </p:spTree>
    <p:extLst>
      <p:ext uri="{BB962C8B-B14F-4D97-AF65-F5344CB8AC3E}">
        <p14:creationId xmlns:p14="http://schemas.microsoft.com/office/powerpoint/2010/main" val="96758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04B18-4DDB-07A2-6F49-67A74567D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502FD-CCDE-1091-0A5A-1119D481C4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470D1-416A-6010-E7F6-C431675A986E}"/>
              </a:ext>
            </a:extLst>
          </p:cNvPr>
          <p:cNvSpPr>
            <a:spLocks noGrp="1"/>
          </p:cNvSpPr>
          <p:nvPr>
            <p:ph type="body" idx="1"/>
          </p:nvPr>
        </p:nvSpPr>
        <p:spPr/>
        <p:txBody>
          <a:bodyPr/>
          <a:lstStyle/>
          <a:p>
            <a:r>
              <a:rPr lang="en-US" dirty="0"/>
              <a:t>CHIP protein signatures outperform in nearly unbiased evaluation</a:t>
            </a:r>
          </a:p>
          <a:p>
            <a:r>
              <a:rPr lang="en-US" dirty="0"/>
              <a:t>Non random information is captured in the model.</a:t>
            </a:r>
          </a:p>
          <a:p>
            <a:endParaRPr lang="en-US" dirty="0"/>
          </a:p>
          <a:p>
            <a:endParaRPr lang="en-US" dirty="0"/>
          </a:p>
        </p:txBody>
      </p:sp>
      <p:sp>
        <p:nvSpPr>
          <p:cNvPr id="4" name="Slide Number Placeholder 3">
            <a:extLst>
              <a:ext uri="{FF2B5EF4-FFF2-40B4-BE49-F238E27FC236}">
                <a16:creationId xmlns:a16="http://schemas.microsoft.com/office/drawing/2014/main" id="{687C83F6-C5EA-44F6-D694-77A3AEB96DEC}"/>
              </a:ext>
            </a:extLst>
          </p:cNvPr>
          <p:cNvSpPr>
            <a:spLocks noGrp="1"/>
          </p:cNvSpPr>
          <p:nvPr>
            <p:ph type="sldNum" sz="quarter" idx="5"/>
          </p:nvPr>
        </p:nvSpPr>
        <p:spPr/>
        <p:txBody>
          <a:bodyPr/>
          <a:lstStyle/>
          <a:p>
            <a:fld id="{F2D6C2CD-91B5-40E1-AAFD-D1608323713E}" type="slidenum">
              <a:rPr lang="en-US" smtClean="0"/>
              <a:t>21</a:t>
            </a:fld>
            <a:endParaRPr lang="en-US"/>
          </a:p>
        </p:txBody>
      </p:sp>
    </p:spTree>
    <p:extLst>
      <p:ext uri="{BB962C8B-B14F-4D97-AF65-F5344CB8AC3E}">
        <p14:creationId xmlns:p14="http://schemas.microsoft.com/office/powerpoint/2010/main" val="1250371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next</a:t>
            </a:r>
          </a:p>
        </p:txBody>
      </p:sp>
      <p:sp>
        <p:nvSpPr>
          <p:cNvPr id="4" name="Slide Number Placeholder 3"/>
          <p:cNvSpPr>
            <a:spLocks noGrp="1"/>
          </p:cNvSpPr>
          <p:nvPr>
            <p:ph type="sldNum" sz="quarter" idx="5"/>
          </p:nvPr>
        </p:nvSpPr>
        <p:spPr/>
        <p:txBody>
          <a:bodyPr/>
          <a:lstStyle/>
          <a:p>
            <a:fld id="{F2D6C2CD-91B5-40E1-AAFD-D1608323713E}" type="slidenum">
              <a:rPr lang="en-US" smtClean="0"/>
              <a:t>23</a:t>
            </a:fld>
            <a:endParaRPr lang="en-US"/>
          </a:p>
        </p:txBody>
      </p:sp>
    </p:spTree>
    <p:extLst>
      <p:ext uri="{BB962C8B-B14F-4D97-AF65-F5344CB8AC3E}">
        <p14:creationId xmlns:p14="http://schemas.microsoft.com/office/powerpoint/2010/main" val="2565116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1C621-C87B-2513-69AE-B308F4F6F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785C0-39DF-5825-1CE3-2DF72CD130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4AE5A-B6F7-D760-18C1-A0C4B491FE52}"/>
              </a:ext>
            </a:extLst>
          </p:cNvPr>
          <p:cNvSpPr>
            <a:spLocks noGrp="1"/>
          </p:cNvSpPr>
          <p:nvPr>
            <p:ph type="body" idx="1"/>
          </p:nvPr>
        </p:nvSpPr>
        <p:spPr/>
        <p:txBody>
          <a:bodyPr/>
          <a:lstStyle/>
          <a:p>
            <a:r>
              <a:rPr lang="en-US" dirty="0"/>
              <a:t>Ongoing work</a:t>
            </a:r>
          </a:p>
        </p:txBody>
      </p:sp>
      <p:sp>
        <p:nvSpPr>
          <p:cNvPr id="4" name="Slide Number Placeholder 3">
            <a:extLst>
              <a:ext uri="{FF2B5EF4-FFF2-40B4-BE49-F238E27FC236}">
                <a16:creationId xmlns:a16="http://schemas.microsoft.com/office/drawing/2014/main" id="{1712F1B1-0D79-1EA3-EEAE-99CC63F80C37}"/>
              </a:ext>
            </a:extLst>
          </p:cNvPr>
          <p:cNvSpPr>
            <a:spLocks noGrp="1"/>
          </p:cNvSpPr>
          <p:nvPr>
            <p:ph type="sldNum" sz="quarter" idx="5"/>
          </p:nvPr>
        </p:nvSpPr>
        <p:spPr/>
        <p:txBody>
          <a:bodyPr/>
          <a:lstStyle/>
          <a:p>
            <a:fld id="{F2D6C2CD-91B5-40E1-AAFD-D1608323713E}" type="slidenum">
              <a:rPr lang="en-US" smtClean="0"/>
              <a:t>24</a:t>
            </a:fld>
            <a:endParaRPr lang="en-US"/>
          </a:p>
        </p:txBody>
      </p:sp>
    </p:spTree>
    <p:extLst>
      <p:ext uri="{BB962C8B-B14F-4D97-AF65-F5344CB8AC3E}">
        <p14:creationId xmlns:p14="http://schemas.microsoft.com/office/powerpoint/2010/main" val="1326260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Alzheimer's disease (AD) does have a long prodromal period,  before manifestation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tos Light" panose="020B0004020202020204" pitchFamily="34" charset="0"/>
              </a:rPr>
              <a:t>Early detection represented as a key task</a:t>
            </a:r>
          </a:p>
          <a:p>
            <a:endParaRPr lang="en-US" sz="1200" dirty="0">
              <a:latin typeface="Aptos Light" panose="020B0004020202020204" pitchFamily="34" charset="0"/>
            </a:endParaRPr>
          </a:p>
        </p:txBody>
      </p:sp>
      <p:sp>
        <p:nvSpPr>
          <p:cNvPr id="4" name="Slide Number Placeholder 3"/>
          <p:cNvSpPr>
            <a:spLocks noGrp="1"/>
          </p:cNvSpPr>
          <p:nvPr>
            <p:ph type="sldNum" sz="quarter" idx="5"/>
          </p:nvPr>
        </p:nvSpPr>
        <p:spPr/>
        <p:txBody>
          <a:bodyPr/>
          <a:lstStyle/>
          <a:p>
            <a:fld id="{F2D6C2CD-91B5-40E1-AAFD-D1608323713E}" type="slidenum">
              <a:rPr lang="en-US" smtClean="0"/>
              <a:t>25</a:t>
            </a:fld>
            <a:endParaRPr lang="en-US"/>
          </a:p>
        </p:txBody>
      </p:sp>
    </p:spTree>
    <p:extLst>
      <p:ext uri="{BB962C8B-B14F-4D97-AF65-F5344CB8AC3E}">
        <p14:creationId xmlns:p14="http://schemas.microsoft.com/office/powerpoint/2010/main" val="3785004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Epigenetics may harbor early sign of aging</a:t>
            </a:r>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26</a:t>
            </a:fld>
            <a:endParaRPr lang="en-US"/>
          </a:p>
        </p:txBody>
      </p:sp>
    </p:spTree>
    <p:extLst>
      <p:ext uri="{BB962C8B-B14F-4D97-AF65-F5344CB8AC3E}">
        <p14:creationId xmlns:p14="http://schemas.microsoft.com/office/powerpoint/2010/main" val="2338926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prstClr val="black">
                  <a:lumMod val="95000"/>
                  <a:lumOff val="5000"/>
                </a:prstClr>
              </a:solidFill>
              <a:latin typeface="Calibri (body)"/>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B22E80-BF1E-4DB6-9CCA-F4F84262F418}" type="slidenum">
              <a:rPr lang="en-US" smtClean="0"/>
              <a:t>27</a:t>
            </a:fld>
            <a:endParaRPr lang="en-US"/>
          </a:p>
        </p:txBody>
      </p:sp>
    </p:spTree>
    <p:extLst>
      <p:ext uri="{BB962C8B-B14F-4D97-AF65-F5344CB8AC3E}">
        <p14:creationId xmlns:p14="http://schemas.microsoft.com/office/powerpoint/2010/main" val="2037964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CC93-DBAE-900C-1C1F-B62A48DDC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2C2D4-7780-C0B6-A8FE-AD2F2870A8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A632E-AA7A-AF54-28E8-12EA762CB5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BCBB09-7EC9-FD86-8DB6-01AF4FDBEF27}"/>
              </a:ext>
            </a:extLst>
          </p:cNvPr>
          <p:cNvSpPr>
            <a:spLocks noGrp="1"/>
          </p:cNvSpPr>
          <p:nvPr>
            <p:ph type="sldNum" sz="quarter" idx="5"/>
          </p:nvPr>
        </p:nvSpPr>
        <p:spPr/>
        <p:txBody>
          <a:bodyPr/>
          <a:lstStyle/>
          <a:p>
            <a:fld id="{F2D6C2CD-91B5-40E1-AAFD-D1608323713E}" type="slidenum">
              <a:rPr lang="en-US" smtClean="0"/>
              <a:t>28</a:t>
            </a:fld>
            <a:endParaRPr lang="en-US"/>
          </a:p>
        </p:txBody>
      </p:sp>
    </p:spTree>
    <p:extLst>
      <p:ext uri="{BB962C8B-B14F-4D97-AF65-F5344CB8AC3E}">
        <p14:creationId xmlns:p14="http://schemas.microsoft.com/office/powerpoint/2010/main" val="931422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30</a:t>
            </a:fld>
            <a:endParaRPr lang="en-US"/>
          </a:p>
        </p:txBody>
      </p:sp>
    </p:spTree>
    <p:extLst>
      <p:ext uri="{BB962C8B-B14F-4D97-AF65-F5344CB8AC3E}">
        <p14:creationId xmlns:p14="http://schemas.microsoft.com/office/powerpoint/2010/main" val="2947210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B1243-3064-C756-F00A-2E1F269FF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DA8246-FC32-7743-35FC-5C01B65290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C43BA0-47E4-4588-50BE-415E089C34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2C4894-FE7B-94CA-37AB-4D38C10B3B2B}"/>
              </a:ext>
            </a:extLst>
          </p:cNvPr>
          <p:cNvSpPr>
            <a:spLocks noGrp="1"/>
          </p:cNvSpPr>
          <p:nvPr>
            <p:ph type="sldNum" sz="quarter" idx="5"/>
          </p:nvPr>
        </p:nvSpPr>
        <p:spPr/>
        <p:txBody>
          <a:bodyPr/>
          <a:lstStyle/>
          <a:p>
            <a:fld id="{CF761A2F-AD10-4E35-9171-8D89800D1B50}" type="slidenum">
              <a:rPr lang="en-US" smtClean="0"/>
              <a:t>31</a:t>
            </a:fld>
            <a:endParaRPr lang="en-US"/>
          </a:p>
        </p:txBody>
      </p:sp>
    </p:spTree>
    <p:extLst>
      <p:ext uri="{BB962C8B-B14F-4D97-AF65-F5344CB8AC3E}">
        <p14:creationId xmlns:p14="http://schemas.microsoft.com/office/powerpoint/2010/main" val="471592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want to consolidate our observational findings. One technique we used is MR analysis. </a:t>
            </a:r>
          </a:p>
          <a:p>
            <a:r>
              <a:rPr lang="en-US" dirty="0"/>
              <a:t>This is a approach widely used in epi nowadays, for providing causal inference based on genetic data alone, mostly GWAS summary statistics data.</a:t>
            </a:r>
          </a:p>
          <a:p>
            <a:r>
              <a:rPr lang="en-US" dirty="0"/>
              <a:t>The concept of it is</a:t>
            </a:r>
          </a:p>
          <a:p>
            <a:r>
              <a:rPr lang="en-US" dirty="0"/>
              <a:t>In this study, we will find </a:t>
            </a:r>
            <a:r>
              <a:rPr lang="en-US" dirty="0" err="1"/>
              <a:t>geneic</a:t>
            </a:r>
            <a:r>
              <a:rPr lang="en-US" dirty="0"/>
              <a:t> instrument of XX</a:t>
            </a:r>
          </a:p>
          <a:p>
            <a:endParaRPr lang="en-US" dirty="0"/>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32</a:t>
            </a:fld>
            <a:endParaRPr lang="en-US"/>
          </a:p>
        </p:txBody>
      </p:sp>
    </p:spTree>
    <p:extLst>
      <p:ext uri="{BB962C8B-B14F-4D97-AF65-F5344CB8AC3E}">
        <p14:creationId xmlns:p14="http://schemas.microsoft.com/office/powerpoint/2010/main" val="4154730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Chronologic age is the dominant risk factor for major chronic diseases.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theme of my research is to use omics-based approach</a:t>
            </a:r>
          </a:p>
        </p:txBody>
      </p:sp>
      <p:sp>
        <p:nvSpPr>
          <p:cNvPr id="4" name="Slide Number Placeholder 3"/>
          <p:cNvSpPr>
            <a:spLocks noGrp="1"/>
          </p:cNvSpPr>
          <p:nvPr>
            <p:ph type="sldNum" sz="quarter" idx="5"/>
          </p:nvPr>
        </p:nvSpPr>
        <p:spPr/>
        <p:txBody>
          <a:bodyPr/>
          <a:lstStyle/>
          <a:p>
            <a:fld id="{F2D6C2CD-91B5-40E1-AAFD-D1608323713E}" type="slidenum">
              <a:rPr lang="en-US" smtClean="0"/>
              <a:t>3</a:t>
            </a:fld>
            <a:endParaRPr lang="en-US"/>
          </a:p>
        </p:txBody>
      </p:sp>
    </p:spTree>
    <p:extLst>
      <p:ext uri="{BB962C8B-B14F-4D97-AF65-F5344CB8AC3E}">
        <p14:creationId xmlns:p14="http://schemas.microsoft.com/office/powerpoint/2010/main" val="2479065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MR study, we tested EAA with 3 cognitive tests performed in the BHS, we able to identify a potentially causal association between </a:t>
            </a:r>
            <a:r>
              <a:rPr lang="en-US" dirty="0" err="1"/>
              <a:t>GrimAA</a:t>
            </a:r>
            <a:r>
              <a:rPr lang="en-US" dirty="0"/>
              <a:t> and Trail making tests, a test represents cognitive domain of processing speed.</a:t>
            </a:r>
          </a:p>
        </p:txBody>
      </p:sp>
      <p:sp>
        <p:nvSpPr>
          <p:cNvPr id="4" name="Slide Number Placeholder 3"/>
          <p:cNvSpPr>
            <a:spLocks noGrp="1"/>
          </p:cNvSpPr>
          <p:nvPr>
            <p:ph type="sldNum" sz="quarter" idx="5"/>
          </p:nvPr>
        </p:nvSpPr>
        <p:spPr/>
        <p:txBody>
          <a:bodyPr/>
          <a:lstStyle/>
          <a:p>
            <a:fld id="{F2D6C2CD-91B5-40E1-AAFD-D1608323713E}" type="slidenum">
              <a:rPr lang="en-US" smtClean="0"/>
              <a:t>33</a:t>
            </a:fld>
            <a:endParaRPr lang="en-US"/>
          </a:p>
        </p:txBody>
      </p:sp>
    </p:spTree>
    <p:extLst>
      <p:ext uri="{BB962C8B-B14F-4D97-AF65-F5344CB8AC3E}">
        <p14:creationId xmlns:p14="http://schemas.microsoft.com/office/powerpoint/2010/main" val="137524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4D4D"/>
                </a:solidFill>
                <a:effectLst/>
                <a:latin typeface="OTNEJMQuadraat"/>
              </a:rPr>
              <a:t>A growing list of evidence have suggested the importance of childhood CVRF on adult heart health</a:t>
            </a:r>
          </a:p>
          <a:p>
            <a:r>
              <a:rPr lang="en-US" b="0" i="0" dirty="0">
                <a:solidFill>
                  <a:srgbClr val="4D4D4D"/>
                </a:solidFill>
                <a:effectLst/>
                <a:latin typeface="OTNEJMQuadraat"/>
              </a:rPr>
              <a:t>The most recent large-scale study i3C, provide novel evidence that childhood predicts midlife CVD</a:t>
            </a:r>
          </a:p>
          <a:p>
            <a:endParaRPr lang="en-US" b="0" i="0" dirty="0">
              <a:solidFill>
                <a:srgbClr val="4D4D4D"/>
              </a:solidFill>
              <a:effectLst/>
              <a:latin typeface="OTNEJMQuadraat"/>
            </a:endParaRPr>
          </a:p>
          <a:p>
            <a:r>
              <a:rPr lang="en-US" b="0" i="0" dirty="0">
                <a:solidFill>
                  <a:srgbClr val="4D4D4D"/>
                </a:solidFill>
                <a:effectLst/>
                <a:latin typeface="OTNEJMQuadraat"/>
              </a:rPr>
              <a:t>More importantly, this associated is partially independent of adult level</a:t>
            </a:r>
          </a:p>
          <a:p>
            <a:r>
              <a:rPr lang="en-US" b="0" i="0" dirty="0">
                <a:solidFill>
                  <a:srgbClr val="4D4D4D"/>
                </a:solidFill>
                <a:effectLst/>
                <a:latin typeface="OTNEJMQuadraat"/>
              </a:rPr>
              <a:t>A recent report from the I3c, showed that </a:t>
            </a:r>
            <a:r>
              <a:rPr lang="en-US" b="0" i="0" dirty="0">
                <a:solidFill>
                  <a:srgbClr val="333333"/>
                </a:solidFill>
                <a:effectLst/>
                <a:latin typeface="Guardian TextSans Web"/>
              </a:rPr>
              <a:t> childhood BMI played nearly as important a role as adulthood BMI</a:t>
            </a:r>
            <a:endParaRPr lang="en-US" b="0" i="0" dirty="0">
              <a:solidFill>
                <a:srgbClr val="4D4D4D"/>
              </a:solidFill>
              <a:effectLst/>
              <a:latin typeface="OTNEJMQuadraat"/>
            </a:endParaRPr>
          </a:p>
          <a:p>
            <a:endParaRPr lang="en-US" b="0" i="0" dirty="0">
              <a:solidFill>
                <a:srgbClr val="4D4D4D"/>
              </a:solidFill>
              <a:effectLst/>
              <a:latin typeface="OTNEJMQuadraat"/>
            </a:endParaRPr>
          </a:p>
          <a:p>
            <a:r>
              <a:rPr lang="en-US" b="0" i="0" dirty="0">
                <a:solidFill>
                  <a:srgbClr val="4D4D4D"/>
                </a:solidFill>
                <a:effectLst/>
                <a:latin typeface="OTNEJMQuadraat"/>
              </a:rPr>
              <a:t>Despite the important of Childhood CVRF. Childhood data is often unavailable when assessing adult risk</a:t>
            </a:r>
          </a:p>
        </p:txBody>
      </p:sp>
      <p:sp>
        <p:nvSpPr>
          <p:cNvPr id="4" name="Slide Number Placeholder 3"/>
          <p:cNvSpPr>
            <a:spLocks noGrp="1"/>
          </p:cNvSpPr>
          <p:nvPr>
            <p:ph type="sldNum" sz="quarter" idx="5"/>
          </p:nvPr>
        </p:nvSpPr>
        <p:spPr/>
        <p:txBody>
          <a:bodyPr/>
          <a:lstStyle/>
          <a:p>
            <a:fld id="{8E5A7C0A-B86E-49B2-AB86-59A42D711A63}" type="slidenum">
              <a:rPr lang="en-US" smtClean="0"/>
              <a:t>35</a:t>
            </a:fld>
            <a:endParaRPr lang="en-US"/>
          </a:p>
        </p:txBody>
      </p:sp>
    </p:spTree>
    <p:extLst>
      <p:ext uri="{BB962C8B-B14F-4D97-AF65-F5344CB8AC3E}">
        <p14:creationId xmlns:p14="http://schemas.microsoft.com/office/powerpoint/2010/main" val="2694157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5A7C0A-B86E-49B2-AB86-59A42D711A63}" type="slidenum">
              <a:rPr lang="en-US" smtClean="0"/>
              <a:t>36</a:t>
            </a:fld>
            <a:endParaRPr lang="en-US"/>
          </a:p>
        </p:txBody>
      </p:sp>
    </p:spTree>
    <p:extLst>
      <p:ext uri="{BB962C8B-B14F-4D97-AF65-F5344CB8AC3E}">
        <p14:creationId xmlns:p14="http://schemas.microsoft.com/office/powerpoint/2010/main" val="2379417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study population, the Bogalusa Heart Study is…</a:t>
            </a:r>
            <a:endParaRPr lang="en-US" sz="1200" kern="0" dirty="0">
              <a:solidFill>
                <a:prstClr val="black">
                  <a:lumMod val="95000"/>
                  <a:lumOff val="5000"/>
                </a:prstClr>
              </a:solidFill>
              <a:latin typeface="Calibri (body)"/>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B22E80-BF1E-4DB6-9CCA-F4F84262F418}" type="slidenum">
              <a:rPr lang="en-US" smtClean="0"/>
              <a:t>37</a:t>
            </a:fld>
            <a:endParaRPr lang="en-US"/>
          </a:p>
        </p:txBody>
      </p:sp>
    </p:spTree>
    <p:extLst>
      <p:ext uri="{BB962C8B-B14F-4D97-AF65-F5344CB8AC3E}">
        <p14:creationId xmlns:p14="http://schemas.microsoft.com/office/powerpoint/2010/main" val="2037964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slides shows how the cumulative childhood burden of cardiovascular risk factors, were estimated in the BHS.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F1F1F"/>
                </a:solidFill>
                <a:effectLst/>
                <a:latin typeface="ElsevierGulliver"/>
              </a:rPr>
              <a:t>To leverage repeated childhood measurements of CVD risk factors, early life measurements were individually summarized as an area under the curve (AUC) estimate for each participant using methods developed specifically for the BHS and employed extensively in this cohort</a:t>
            </a:r>
            <a:endParaRPr lang="en-US" dirty="0"/>
          </a:p>
          <a:p>
            <a:pPr marL="171450" indent="-171450">
              <a:buFont typeface="Arial" panose="020B0604020202020204" pitchFamily="34" charset="0"/>
              <a:buChar char="•"/>
            </a:pPr>
            <a:r>
              <a:rPr lang="en-US" dirty="0"/>
              <a:t>Cumulative burden is estimated using the area under the curve (AUC) from cubic growth curves of these repeated measurements during childhood.</a:t>
            </a:r>
          </a:p>
          <a:p>
            <a:pPr marL="171450" indent="-171450">
              <a:buFont typeface="Arial" panose="020B0604020202020204" pitchFamily="34" charset="0"/>
              <a:buChar char="•"/>
            </a:pPr>
            <a:r>
              <a:rPr lang="en-US" dirty="0"/>
              <a:t>The AUC represents long-term exposure to risk factors over time. In the graph, sections 'a' and 'b' illustrate the total cumulative burden, showing how risk factors accumulate throughout childhood. </a:t>
            </a:r>
          </a:p>
        </p:txBody>
      </p:sp>
      <p:sp>
        <p:nvSpPr>
          <p:cNvPr id="4" name="Slide Number Placeholder 3"/>
          <p:cNvSpPr>
            <a:spLocks noGrp="1"/>
          </p:cNvSpPr>
          <p:nvPr>
            <p:ph type="sldNum" sz="quarter" idx="5"/>
          </p:nvPr>
        </p:nvSpPr>
        <p:spPr/>
        <p:txBody>
          <a:bodyPr/>
          <a:lstStyle/>
          <a:p>
            <a:fld id="{8E5A7C0A-B86E-49B2-AB86-59A42D711A63}" type="slidenum">
              <a:rPr lang="en-US" smtClean="0"/>
              <a:t>38</a:t>
            </a:fld>
            <a:endParaRPr lang="en-US"/>
          </a:p>
        </p:txBody>
      </p:sp>
    </p:spTree>
    <p:extLst>
      <p:ext uri="{BB962C8B-B14F-4D97-AF65-F5344CB8AC3E}">
        <p14:creationId xmlns:p14="http://schemas.microsoft.com/office/powerpoint/2010/main" val="643476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E5A7C0A-B86E-49B2-AB86-59A42D711A63}" type="slidenum">
              <a:rPr lang="en-US" smtClean="0"/>
              <a:t>39</a:t>
            </a:fld>
            <a:endParaRPr lang="en-US"/>
          </a:p>
        </p:txBody>
      </p:sp>
    </p:spTree>
    <p:extLst>
      <p:ext uri="{BB962C8B-B14F-4D97-AF65-F5344CB8AC3E}">
        <p14:creationId xmlns:p14="http://schemas.microsoft.com/office/powerpoint/2010/main" val="3191743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This slide shows the process of constructing epigenetic signatures for childhood CVRF burden using 1,213 BHS participants.</a:t>
            </a:r>
          </a:p>
          <a:p>
            <a:pPr marL="457200" lvl="1" indent="0">
              <a:buFont typeface="Arial" panose="020B0604020202020204" pitchFamily="34" charset="0"/>
              <a:buNone/>
            </a:pPr>
            <a:r>
              <a:rPr lang="en-US" dirty="0"/>
              <a:t>Not only BMI, but LDL, triglycerides.</a:t>
            </a:r>
          </a:p>
        </p:txBody>
      </p:sp>
      <p:sp>
        <p:nvSpPr>
          <p:cNvPr id="4" name="Slide Number Placeholder 3"/>
          <p:cNvSpPr>
            <a:spLocks noGrp="1"/>
          </p:cNvSpPr>
          <p:nvPr>
            <p:ph type="sldNum" sz="quarter" idx="5"/>
          </p:nvPr>
        </p:nvSpPr>
        <p:spPr/>
        <p:txBody>
          <a:bodyPr/>
          <a:lstStyle/>
          <a:p>
            <a:fld id="{8E5A7C0A-B86E-49B2-AB86-59A42D711A63}" type="slidenum">
              <a:rPr lang="en-US" smtClean="0"/>
              <a:t>40</a:t>
            </a:fld>
            <a:endParaRPr lang="en-US"/>
          </a:p>
        </p:txBody>
      </p:sp>
    </p:spTree>
    <p:extLst>
      <p:ext uri="{BB962C8B-B14F-4D97-AF65-F5344CB8AC3E}">
        <p14:creationId xmlns:p14="http://schemas.microsoft.com/office/powerpoint/2010/main" val="3550784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examined associations between metabolomic signatures of childhood CVRF AUCs and midlife subclinical cardiac structure, including LVMI, RWT, and LVG. </a:t>
            </a:r>
          </a:p>
          <a:p>
            <a:r>
              <a:rPr lang="en-US" dirty="0"/>
              <a:t>The table here shows the findings from the childhood BMI burden signature, which has strongest contribution to adult CV health status.</a:t>
            </a:r>
          </a:p>
          <a:p>
            <a:endParaRPr lang="en-US" dirty="0"/>
          </a:p>
          <a:p>
            <a:r>
              <a:rPr lang="en-US" dirty="0"/>
              <a:t>In the table: Childhood BMI burden remains significantly associated LV Geometry (LVG): Concentric hypertrophy  and </a:t>
            </a:r>
            <a:r>
              <a:rPr lang="en-US" sz="1200" b="1" i="0" kern="1200" dirty="0">
                <a:solidFill>
                  <a:schemeClr val="tx1"/>
                </a:solidFill>
                <a:effectLst/>
                <a:latin typeface="+mn-lt"/>
                <a:ea typeface="+mn-ea"/>
                <a:cs typeface="+mn-cs"/>
              </a:rPr>
              <a:t>Eccentric hypertrophy </a:t>
            </a:r>
            <a:r>
              <a:rPr lang="en-US" dirty="0"/>
              <a:t>show strong associations in Models 1 and 2, which are demographics and midlife life style factors,</a:t>
            </a:r>
          </a:p>
          <a:p>
            <a:r>
              <a:rPr lang="en-US" dirty="0"/>
              <a:t>Note: Other methylation signatures, </a:t>
            </a:r>
            <a:r>
              <a:rPr lang="en-US" dirty="0" err="1"/>
              <a:t>logTG</a:t>
            </a:r>
            <a:r>
              <a:rPr lang="en-US" dirty="0"/>
              <a:t> show similar results that only associated with CH in two models. Other signatures of childhood burden, (not shown here) do not show significant associations with cardiac structure after adjusting for midlife CVRFs.</a:t>
            </a:r>
          </a:p>
        </p:txBody>
      </p:sp>
      <p:sp>
        <p:nvSpPr>
          <p:cNvPr id="4" name="Slide Number Placeholder 3"/>
          <p:cNvSpPr>
            <a:spLocks noGrp="1"/>
          </p:cNvSpPr>
          <p:nvPr>
            <p:ph type="sldNum" sz="quarter" idx="5"/>
          </p:nvPr>
        </p:nvSpPr>
        <p:spPr/>
        <p:txBody>
          <a:bodyPr/>
          <a:lstStyle/>
          <a:p>
            <a:fld id="{8E5A7C0A-B86E-49B2-AB86-59A42D711A63}" type="slidenum">
              <a:rPr lang="en-US" smtClean="0"/>
              <a:t>41</a:t>
            </a:fld>
            <a:endParaRPr lang="en-US"/>
          </a:p>
        </p:txBody>
      </p:sp>
    </p:spTree>
    <p:extLst>
      <p:ext uri="{BB962C8B-B14F-4D97-AF65-F5344CB8AC3E}">
        <p14:creationId xmlns:p14="http://schemas.microsoft.com/office/powerpoint/2010/main" val="3524362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F10E1-8B20-1D7A-EA11-BE357EFDC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BA669-2BCB-82B8-8360-EF57FC60A9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B52D3-64EA-23B3-975D-748517E2AF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521648-D33E-0CA7-D4A0-2AC5D627E3DA}"/>
              </a:ext>
            </a:extLst>
          </p:cNvPr>
          <p:cNvSpPr>
            <a:spLocks noGrp="1"/>
          </p:cNvSpPr>
          <p:nvPr>
            <p:ph type="sldNum" sz="quarter" idx="5"/>
          </p:nvPr>
        </p:nvSpPr>
        <p:spPr/>
        <p:txBody>
          <a:bodyPr/>
          <a:lstStyle/>
          <a:p>
            <a:fld id="{F2D6C2CD-91B5-40E1-AAFD-D1608323713E}" type="slidenum">
              <a:rPr lang="en-US" smtClean="0"/>
              <a:t>45</a:t>
            </a:fld>
            <a:endParaRPr lang="en-US"/>
          </a:p>
        </p:txBody>
      </p:sp>
    </p:spTree>
    <p:extLst>
      <p:ext uri="{BB962C8B-B14F-4D97-AF65-F5344CB8AC3E}">
        <p14:creationId xmlns:p14="http://schemas.microsoft.com/office/powerpoint/2010/main" val="1154408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Admittedly, majority CHIP cases are not correctly predicted, even this is a 0/1 improve from using demographic/clinical variables</a:t>
            </a:r>
          </a:p>
          <a:p>
            <a:endParaRPr lang="en-US" dirty="0"/>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46</a:t>
            </a:fld>
            <a:endParaRPr lang="en-US"/>
          </a:p>
        </p:txBody>
      </p:sp>
    </p:spTree>
    <p:extLst>
      <p:ext uri="{BB962C8B-B14F-4D97-AF65-F5344CB8AC3E}">
        <p14:creationId xmlns:p14="http://schemas.microsoft.com/office/powerpoint/2010/main" val="2921924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C5920-A85B-FFF1-0932-F731C480F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0E0F35-5074-5772-3BFE-CA127507E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58B1A-FCF8-C4D3-A1B5-53BB675359D7}"/>
              </a:ext>
            </a:extLst>
          </p:cNvPr>
          <p:cNvSpPr>
            <a:spLocks noGrp="1"/>
          </p:cNvSpPr>
          <p:nvPr>
            <p:ph type="body" idx="1"/>
          </p:nvPr>
        </p:nvSpPr>
        <p:spPr/>
        <p:txBody>
          <a:bodyPr/>
          <a:lstStyle/>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will present my recent work on two age-related molecular changes. </a:t>
            </a:r>
          </a:p>
          <a:p>
            <a:endParaRPr lang="en-US" dirty="0"/>
          </a:p>
        </p:txBody>
      </p:sp>
      <p:sp>
        <p:nvSpPr>
          <p:cNvPr id="4" name="Slide Number Placeholder 3">
            <a:extLst>
              <a:ext uri="{FF2B5EF4-FFF2-40B4-BE49-F238E27FC236}">
                <a16:creationId xmlns:a16="http://schemas.microsoft.com/office/drawing/2014/main" id="{749E5E20-F3E6-C9C3-9C61-DAF4454E47C1}"/>
              </a:ext>
            </a:extLst>
          </p:cNvPr>
          <p:cNvSpPr>
            <a:spLocks noGrp="1"/>
          </p:cNvSpPr>
          <p:nvPr>
            <p:ph type="sldNum" sz="quarter" idx="5"/>
          </p:nvPr>
        </p:nvSpPr>
        <p:spPr/>
        <p:txBody>
          <a:bodyPr/>
          <a:lstStyle/>
          <a:p>
            <a:fld id="{F2D6C2CD-91B5-40E1-AAFD-D1608323713E}" type="slidenum">
              <a:rPr lang="en-US" smtClean="0"/>
              <a:t>4</a:t>
            </a:fld>
            <a:endParaRPr lang="en-US"/>
          </a:p>
        </p:txBody>
      </p:sp>
    </p:spTree>
    <p:extLst>
      <p:ext uri="{BB962C8B-B14F-4D97-AF65-F5344CB8AC3E}">
        <p14:creationId xmlns:p14="http://schemas.microsoft.com/office/powerpoint/2010/main" val="2232103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i="0" dirty="0">
              <a:solidFill>
                <a:srgbClr val="1B1B1B"/>
              </a:solidFill>
              <a:effectLst/>
              <a:latin typeface="Source Sans Pro Web"/>
            </a:endParaRPr>
          </a:p>
        </p:txBody>
      </p:sp>
      <p:sp>
        <p:nvSpPr>
          <p:cNvPr id="4" name="Slide Number Placeholder 3"/>
          <p:cNvSpPr>
            <a:spLocks noGrp="1"/>
          </p:cNvSpPr>
          <p:nvPr>
            <p:ph type="sldNum" sz="quarter" idx="5"/>
          </p:nvPr>
        </p:nvSpPr>
        <p:spPr/>
        <p:txBody>
          <a:bodyPr/>
          <a:lstStyle/>
          <a:p>
            <a:fld id="{F2D6C2CD-91B5-40E1-AAFD-D1608323713E}" type="slidenum">
              <a:rPr lang="en-US" smtClean="0"/>
              <a:t>47</a:t>
            </a:fld>
            <a:endParaRPr lang="en-US"/>
          </a:p>
        </p:txBody>
      </p:sp>
    </p:spTree>
    <p:extLst>
      <p:ext uri="{BB962C8B-B14F-4D97-AF65-F5344CB8AC3E}">
        <p14:creationId xmlns:p14="http://schemas.microsoft.com/office/powerpoint/2010/main" val="1042043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42372-5281-52EF-0E1F-71FA1B5DA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63B9A-560B-B9D1-4AF3-2B3D1C391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30654-6891-F816-DE21-D28DE2324185}"/>
              </a:ext>
            </a:extLst>
          </p:cNvPr>
          <p:cNvSpPr>
            <a:spLocks noGrp="1"/>
          </p:cNvSpPr>
          <p:nvPr>
            <p:ph type="body" idx="1"/>
          </p:nvPr>
        </p:nvSpPr>
        <p:spPr/>
        <p:txBody>
          <a:bodyPr/>
          <a:lstStyle/>
          <a:p>
            <a:r>
              <a:rPr lang="en-US" dirty="0"/>
              <a:t>Extension of the CHIP protein</a:t>
            </a:r>
          </a:p>
          <a:p>
            <a:r>
              <a:rPr lang="en-US" dirty="0"/>
              <a:t>Protein can be important mediator and risk factors for aging conditions</a:t>
            </a:r>
          </a:p>
          <a:p>
            <a:r>
              <a:rPr lang="en-US" sz="1200" dirty="0">
                <a:solidFill>
                  <a:srgbClr val="000000"/>
                </a:solidFill>
                <a:latin typeface="Aptos Light" panose="020B0004020202020204" pitchFamily="34" charset="0"/>
              </a:rPr>
              <a:t>for a wide range of age-related diseases</a:t>
            </a:r>
            <a:endParaRPr lang="en-US" dirty="0"/>
          </a:p>
        </p:txBody>
      </p:sp>
      <p:sp>
        <p:nvSpPr>
          <p:cNvPr id="4" name="Slide Number Placeholder 3">
            <a:extLst>
              <a:ext uri="{FF2B5EF4-FFF2-40B4-BE49-F238E27FC236}">
                <a16:creationId xmlns:a16="http://schemas.microsoft.com/office/drawing/2014/main" id="{40BFF557-0E17-25A5-C622-5CB7519E460D}"/>
              </a:ext>
            </a:extLst>
          </p:cNvPr>
          <p:cNvSpPr>
            <a:spLocks noGrp="1"/>
          </p:cNvSpPr>
          <p:nvPr>
            <p:ph type="sldNum" sz="quarter" idx="5"/>
          </p:nvPr>
        </p:nvSpPr>
        <p:spPr/>
        <p:txBody>
          <a:bodyPr/>
          <a:lstStyle/>
          <a:p>
            <a:fld id="{F2D6C2CD-91B5-40E1-AAFD-D1608323713E}" type="slidenum">
              <a:rPr lang="en-US" smtClean="0"/>
              <a:t>48</a:t>
            </a:fld>
            <a:endParaRPr lang="en-US"/>
          </a:p>
        </p:txBody>
      </p:sp>
    </p:spTree>
    <p:extLst>
      <p:ext uri="{BB962C8B-B14F-4D97-AF65-F5344CB8AC3E}">
        <p14:creationId xmlns:p14="http://schemas.microsoft.com/office/powerpoint/2010/main" val="231268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B6C17-A6DE-8E7C-FDA5-6FEDE0FBDA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997334-23EE-07A5-7A9F-CBBCED0EA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9DE0A-CA5B-CD83-62D5-54A9F552F195}"/>
              </a:ext>
            </a:extLst>
          </p:cNvPr>
          <p:cNvSpPr>
            <a:spLocks noGrp="1"/>
          </p:cNvSpPr>
          <p:nvPr>
            <p:ph type="body" idx="1"/>
          </p:nvPr>
        </p:nvSpPr>
        <p:spPr/>
        <p:txBody>
          <a:bodyPr/>
          <a:lstStyle/>
          <a:p>
            <a:r>
              <a:rPr lang="en-US" dirty="0"/>
              <a:t>Ongoing work</a:t>
            </a:r>
          </a:p>
        </p:txBody>
      </p:sp>
      <p:sp>
        <p:nvSpPr>
          <p:cNvPr id="4" name="Slide Number Placeholder 3">
            <a:extLst>
              <a:ext uri="{FF2B5EF4-FFF2-40B4-BE49-F238E27FC236}">
                <a16:creationId xmlns:a16="http://schemas.microsoft.com/office/drawing/2014/main" id="{62C23900-1F14-1005-3E9B-938CA0FF80CB}"/>
              </a:ext>
            </a:extLst>
          </p:cNvPr>
          <p:cNvSpPr>
            <a:spLocks noGrp="1"/>
          </p:cNvSpPr>
          <p:nvPr>
            <p:ph type="sldNum" sz="quarter" idx="5"/>
          </p:nvPr>
        </p:nvSpPr>
        <p:spPr/>
        <p:txBody>
          <a:bodyPr/>
          <a:lstStyle/>
          <a:p>
            <a:fld id="{F2D6C2CD-91B5-40E1-AAFD-D1608323713E}" type="slidenum">
              <a:rPr lang="en-US" smtClean="0"/>
              <a:t>5</a:t>
            </a:fld>
            <a:endParaRPr lang="en-US"/>
          </a:p>
        </p:txBody>
      </p:sp>
    </p:spTree>
    <p:extLst>
      <p:ext uri="{BB962C8B-B14F-4D97-AF65-F5344CB8AC3E}">
        <p14:creationId xmlns:p14="http://schemas.microsoft.com/office/powerpoint/2010/main" val="202474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 is first described as a subclinical blood condition in elderly individuals, characterized as clonal expansions of </a:t>
            </a:r>
            <a:r>
              <a:rPr lang="en-US" sz="1200" b="0" i="0" kern="1200" dirty="0">
                <a:solidFill>
                  <a:schemeClr val="tx1"/>
                </a:solidFill>
                <a:effectLst/>
                <a:latin typeface="+mn-lt"/>
                <a:ea typeface="+mn-ea"/>
                <a:cs typeface="+mn-cs"/>
              </a:rPr>
              <a:t>certain blood stem cell clones </a:t>
            </a:r>
            <a:r>
              <a:rPr lang="en-US" dirty="0"/>
              <a:t>in absence of clinical hematologic diseases. </a:t>
            </a:r>
          </a:p>
          <a:p>
            <a:r>
              <a:rPr lang="en-US" dirty="0"/>
              <a:t>About 10 years later, using next gen sequencing, recurrent cancer driver mutations were identified as driver of these clonal expansion.</a:t>
            </a:r>
          </a:p>
          <a:p>
            <a:endParaRPr lang="en-US" dirty="0"/>
          </a:p>
          <a:p>
            <a:r>
              <a:rPr lang="en-US" dirty="0"/>
              <a:t>With continuous advance of NGS, </a:t>
            </a:r>
            <a:r>
              <a:rPr lang="en-US" dirty="0" err="1"/>
              <a:t>gemics</a:t>
            </a:r>
            <a:r>
              <a:rPr lang="en-US" dirty="0"/>
              <a:t> sequencing of blood cells has been employed in population-based research, CHIP can be reliably measured and found as is prevalent among older population, in over 10% of those with age 65. Besides association with blood cancers,</a:t>
            </a:r>
          </a:p>
          <a:p>
            <a:r>
              <a:rPr lang="en-US" sz="1200" b="0" i="0" kern="1200" dirty="0">
                <a:solidFill>
                  <a:schemeClr val="tx1"/>
                </a:solidFill>
                <a:effectLst/>
                <a:latin typeface="+mn-lt"/>
                <a:ea typeface="+mn-ea"/>
                <a:cs typeface="+mn-cs"/>
              </a:rPr>
              <a:t>This lead to several findings in around 2014,  CHIP was found associated with 11 fold increased risk with HC, and more surprisingly nearly 2 fold in CHD.</a:t>
            </a:r>
            <a:endParaRPr lang="en-US" dirty="0"/>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6</a:t>
            </a:fld>
            <a:endParaRPr lang="en-US"/>
          </a:p>
        </p:txBody>
      </p:sp>
    </p:spTree>
    <p:extLst>
      <p:ext uri="{BB962C8B-B14F-4D97-AF65-F5344CB8AC3E}">
        <p14:creationId xmlns:p14="http://schemas.microsoft.com/office/powerpoint/2010/main" val="206571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CD6EC-D23D-6718-B9DF-116549B75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787F4-A9E8-CDEB-4985-2D23627D3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8E123-7A18-6B99-C2D9-BC4802AED9F4}"/>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In a large landmark study, CHIP found associated with near 2 fold increased risk of CHD. In a biobank study of composite CVD outcome, association confirmed but with smaller effect </a:t>
            </a:r>
            <a:r>
              <a:rPr lang="en-US" sz="1200" b="0" i="0" kern="1200" dirty="0" err="1">
                <a:solidFill>
                  <a:schemeClr val="tx1"/>
                </a:solidFill>
                <a:effectLst/>
                <a:latin typeface="+mn-lt"/>
                <a:ea typeface="+mn-ea"/>
                <a:cs typeface="+mn-cs"/>
              </a:rPr>
              <a:t>sizse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Such mutations typically occur in </a:t>
            </a:r>
            <a:r>
              <a:rPr lang="en-US" sz="1200" b="0" i="1" kern="1200" dirty="0">
                <a:solidFill>
                  <a:schemeClr val="tx1"/>
                </a:solidFill>
                <a:effectLst/>
                <a:latin typeface="+mn-lt"/>
                <a:ea typeface="+mn-ea"/>
                <a:cs typeface="+mn-cs"/>
              </a:rPr>
              <a:t>DNMT3A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TET2</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ASXL1</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JAK2</a:t>
            </a:r>
            <a:r>
              <a:rPr lang="en-US" sz="1200" b="0" i="0" kern="1200" dirty="0">
                <a:solidFill>
                  <a:schemeClr val="tx1"/>
                </a:solidFill>
                <a:effectLst/>
                <a:latin typeface="+mn-lt"/>
                <a:ea typeface="+mn-ea"/>
                <a:cs typeface="+mn-cs"/>
              </a:rPr>
              <a:t>.</a:t>
            </a:r>
            <a:endParaRPr lang="en-US" dirty="0"/>
          </a:p>
        </p:txBody>
      </p:sp>
      <p:sp>
        <p:nvSpPr>
          <p:cNvPr id="4" name="Slide Number Placeholder 3">
            <a:extLst>
              <a:ext uri="{FF2B5EF4-FFF2-40B4-BE49-F238E27FC236}">
                <a16:creationId xmlns:a16="http://schemas.microsoft.com/office/drawing/2014/main" id="{6B4B60C2-0944-015E-AB0D-03F962AE7FAC}"/>
              </a:ext>
            </a:extLst>
          </p:cNvPr>
          <p:cNvSpPr>
            <a:spLocks noGrp="1"/>
          </p:cNvSpPr>
          <p:nvPr>
            <p:ph type="sldNum" sz="quarter" idx="5"/>
          </p:nvPr>
        </p:nvSpPr>
        <p:spPr/>
        <p:txBody>
          <a:bodyPr/>
          <a:lstStyle/>
          <a:p>
            <a:fld id="{F2D6C2CD-91B5-40E1-AAFD-D1608323713E}" type="slidenum">
              <a:rPr lang="en-US" smtClean="0"/>
              <a:t>7</a:t>
            </a:fld>
            <a:endParaRPr lang="en-US"/>
          </a:p>
        </p:txBody>
      </p:sp>
    </p:spTree>
    <p:extLst>
      <p:ext uri="{BB962C8B-B14F-4D97-AF65-F5344CB8AC3E}">
        <p14:creationId xmlns:p14="http://schemas.microsoft.com/office/powerpoint/2010/main" val="417352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658AB-E2FB-3CA7-7D50-6760D8667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DF6B3F-81F7-FBE9-FDFD-4977C6445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06256-265F-E431-B104-A8CF52D003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5D2D9B-F653-9FBB-3734-8E07431768D3}"/>
              </a:ext>
            </a:extLst>
          </p:cNvPr>
          <p:cNvSpPr>
            <a:spLocks noGrp="1"/>
          </p:cNvSpPr>
          <p:nvPr>
            <p:ph type="sldNum" sz="quarter" idx="5"/>
          </p:nvPr>
        </p:nvSpPr>
        <p:spPr/>
        <p:txBody>
          <a:bodyPr/>
          <a:lstStyle/>
          <a:p>
            <a:fld id="{F2D6C2CD-91B5-40E1-AAFD-D1608323713E}" type="slidenum">
              <a:rPr lang="en-US" smtClean="0"/>
              <a:t>8</a:t>
            </a:fld>
            <a:endParaRPr lang="en-US"/>
          </a:p>
        </p:txBody>
      </p:sp>
    </p:spTree>
    <p:extLst>
      <p:ext uri="{BB962C8B-B14F-4D97-AF65-F5344CB8AC3E}">
        <p14:creationId xmlns:p14="http://schemas.microsoft.com/office/powerpoint/2010/main" val="1991285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49A25-892F-2EF7-3B63-3F3E0E2A9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DA7E3-E760-739F-99E0-6CA0CC0FA2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630E61-5B7B-F47F-6361-1C1C1B0DE4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B263C0-9681-645A-94E3-C6676FBA1265}"/>
              </a:ext>
            </a:extLst>
          </p:cNvPr>
          <p:cNvSpPr>
            <a:spLocks noGrp="1"/>
          </p:cNvSpPr>
          <p:nvPr>
            <p:ph type="sldNum" sz="quarter" idx="5"/>
          </p:nvPr>
        </p:nvSpPr>
        <p:spPr/>
        <p:txBody>
          <a:bodyPr/>
          <a:lstStyle/>
          <a:p>
            <a:fld id="{F2D6C2CD-91B5-40E1-AAFD-D1608323713E}" type="slidenum">
              <a:rPr lang="en-US" smtClean="0"/>
              <a:t>9</a:t>
            </a:fld>
            <a:endParaRPr lang="en-US"/>
          </a:p>
        </p:txBody>
      </p:sp>
    </p:spTree>
    <p:extLst>
      <p:ext uri="{BB962C8B-B14F-4D97-AF65-F5344CB8AC3E}">
        <p14:creationId xmlns:p14="http://schemas.microsoft.com/office/powerpoint/2010/main" val="3006429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FC58-80F5-6AD9-F205-D584223FF5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5BF0CE-8961-242F-9B85-EC5D92B81A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23E456-A511-3476-E832-C7627E9E4F8B}"/>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915CB71D-1C35-D574-1A69-93B39B887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B59D9-D1DC-4CEB-7B67-E713CA234270}"/>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14197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4F5C-8882-63FE-53E1-6EF7BDBF2A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110AD3-1CC3-9EA7-0033-AA255BB4EB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BFC78-6ACC-EEB7-8085-AE6DCE8AEB6D}"/>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B2AE4017-B3D4-31E7-3854-AF6E63FAD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CBFAE-AC22-8D51-94A0-A07A22805199}"/>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2905531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6B743-A034-F211-ABF3-72400BD463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72125-D534-D3CC-6F07-4BE7318282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9E16C-65DD-BA65-13CE-E1B149AF1CCA}"/>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369EAD6D-4DD8-D2D5-B354-9AF39878A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0D364-B852-8735-F9EE-E4CA2696503E}"/>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2579399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958C-5CCE-DD20-A83A-2A2CC38894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53A022-E685-3F0D-016C-FD841F677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1DB19-D907-6156-952A-715A6E7E269B}"/>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B5DDE872-D511-9CC0-8945-786FBFB3A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2CF595-2C0D-DA23-2AA9-922FEFD9A25C}"/>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44462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4F92-859F-98CC-4A4C-D58DF4B6DB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F8502E-9DFA-8671-D3F6-542A8EC6D9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D55D19-CFE1-F970-26AD-421F892D0100}"/>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140333BA-C62B-D4FD-EC62-852A48253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6047C-EEAE-A19D-A277-7A560C5ADBBF}"/>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154383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089A-0351-B7F7-C559-58E2513B5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7B97C-A54D-03AC-FBBE-424181D441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E52D92-2862-E53C-F9AD-6ABF172DA3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528259-B030-8E17-AB41-D3EC90990C32}"/>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6" name="Footer Placeholder 5">
            <a:extLst>
              <a:ext uri="{FF2B5EF4-FFF2-40B4-BE49-F238E27FC236}">
                <a16:creationId xmlns:a16="http://schemas.microsoft.com/office/drawing/2014/main" id="{690A27BE-F789-D473-1BBA-57D7F9A39D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4B51E-6712-2E6D-640B-9F7D78DCAE05}"/>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0620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2836-6217-631F-44D5-EAF1B09BF8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423AED-3421-466C-29C1-7EF7D20E8C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813A26-FC63-0B7C-3792-88E67CD9D7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9B7772-BF5C-D0BB-D71A-D5F979CF4B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4689AA-ECFF-2A17-625C-ECC76BCA79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3E258-DFF2-8805-659A-C845556BA5D8}"/>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8" name="Footer Placeholder 7">
            <a:extLst>
              <a:ext uri="{FF2B5EF4-FFF2-40B4-BE49-F238E27FC236}">
                <a16:creationId xmlns:a16="http://schemas.microsoft.com/office/drawing/2014/main" id="{9D99A821-6466-9FC7-76D2-9621554CD9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5CF470-2D35-2139-B740-F6F178DC09C4}"/>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804850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6EA5-DEB9-6A8F-24AB-277DB826F0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580218-31AA-6AF6-5E4F-ED5B9572C3C0}"/>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4" name="Footer Placeholder 3">
            <a:extLst>
              <a:ext uri="{FF2B5EF4-FFF2-40B4-BE49-F238E27FC236}">
                <a16:creationId xmlns:a16="http://schemas.microsoft.com/office/drawing/2014/main" id="{A98BDDC7-9D9B-162E-92B8-5AF6CEAA98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6376E6-E2D5-D70B-CAD1-58D73D0B3B1D}"/>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22851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6FFDC4-6926-6609-0B53-9F5BFAB4605E}"/>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3" name="Footer Placeholder 2">
            <a:extLst>
              <a:ext uri="{FF2B5EF4-FFF2-40B4-BE49-F238E27FC236}">
                <a16:creationId xmlns:a16="http://schemas.microsoft.com/office/drawing/2014/main" id="{D2F0B6A5-9F3A-CD4C-EB26-FE024A0C1D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74F4CC-D60E-4FEE-9EEF-D205AC0A36D1}"/>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2197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8809-9907-E730-5755-76251735CD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38ACA4-01FF-CB8A-8A1B-072EE43B89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478326-44BA-5740-77E7-F52FB1774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42DFC-6A52-6A81-0589-1C4BEA4A9181}"/>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6" name="Footer Placeholder 5">
            <a:extLst>
              <a:ext uri="{FF2B5EF4-FFF2-40B4-BE49-F238E27FC236}">
                <a16:creationId xmlns:a16="http://schemas.microsoft.com/office/drawing/2014/main" id="{248BEC1F-4841-E7E3-9247-6C60531924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1FA95B-B873-8F43-7C0C-3D537ED2E7C1}"/>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874329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CB93-7E10-38B0-9AF0-6D8FAD2C8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B3FEFE-E1FE-DE81-9203-1DECC85656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E7C702-D5B6-0CCD-D3E4-967FD1BF1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D92580-1387-9226-08D4-0E0B6F0D80DF}"/>
              </a:ext>
            </a:extLst>
          </p:cNvPr>
          <p:cNvSpPr>
            <a:spLocks noGrp="1"/>
          </p:cNvSpPr>
          <p:nvPr>
            <p:ph type="dt" sz="half" idx="10"/>
          </p:nvPr>
        </p:nvSpPr>
        <p:spPr/>
        <p:txBody>
          <a:bodyPr/>
          <a:lstStyle/>
          <a:p>
            <a:fld id="{A41F066A-B9A5-4B3E-809B-A3428B14C4AD}" type="datetimeFigureOut">
              <a:rPr lang="en-US" smtClean="0"/>
              <a:t>9/16/2025</a:t>
            </a:fld>
            <a:endParaRPr lang="en-US"/>
          </a:p>
        </p:txBody>
      </p:sp>
      <p:sp>
        <p:nvSpPr>
          <p:cNvPr id="6" name="Footer Placeholder 5">
            <a:extLst>
              <a:ext uri="{FF2B5EF4-FFF2-40B4-BE49-F238E27FC236}">
                <a16:creationId xmlns:a16="http://schemas.microsoft.com/office/drawing/2014/main" id="{4CE1BD7C-E668-1794-5CFB-4A287B478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61B93F-D55F-46AD-55BF-FB963BB40081}"/>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6805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34E85-A1ED-A883-17DE-E3715B2698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AB7A28-4F22-4544-0967-75BE4AD6E3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B897A-B288-51D8-E490-F484C9B1B2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1F066A-B9A5-4B3E-809B-A3428B14C4AD}" type="datetimeFigureOut">
              <a:rPr lang="en-US" smtClean="0"/>
              <a:t>9/16/2025</a:t>
            </a:fld>
            <a:endParaRPr lang="en-US"/>
          </a:p>
        </p:txBody>
      </p:sp>
      <p:sp>
        <p:nvSpPr>
          <p:cNvPr id="5" name="Footer Placeholder 4">
            <a:extLst>
              <a:ext uri="{FF2B5EF4-FFF2-40B4-BE49-F238E27FC236}">
                <a16:creationId xmlns:a16="http://schemas.microsoft.com/office/drawing/2014/main" id="{341B3523-9298-C569-8F79-BA0CA40393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BFACCE-780F-2E4D-D68F-A09566A163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08F10E-1187-4729-92ED-8640AD5EA77C}" type="slidenum">
              <a:rPr lang="en-US" smtClean="0"/>
              <a:t>‹#›</a:t>
            </a:fld>
            <a:endParaRPr lang="en-US"/>
          </a:p>
        </p:txBody>
      </p:sp>
    </p:spTree>
    <p:extLst>
      <p:ext uri="{BB962C8B-B14F-4D97-AF65-F5344CB8AC3E}">
        <p14:creationId xmlns:p14="http://schemas.microsoft.com/office/powerpoint/2010/main" val="1299794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thelancet.com/commissions/dementia-prevention-intervention-car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6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yangpan5@uic.edu" TargetMode="External"/><Relationship Id="rId5" Type="http://schemas.openxmlformats.org/officeDocument/2006/relationships/image" Target="../media/image42.jpeg"/><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B8FA-EC67-4F8A-A2BA-A3B5B09C7B08}"/>
              </a:ext>
            </a:extLst>
          </p:cNvPr>
          <p:cNvSpPr>
            <a:spLocks noGrp="1"/>
          </p:cNvSpPr>
          <p:nvPr>
            <p:ph type="ctrTitle"/>
          </p:nvPr>
        </p:nvSpPr>
        <p:spPr/>
        <p:txBody>
          <a:bodyPr>
            <a:normAutofit/>
          </a:bodyPr>
          <a:lstStyle/>
          <a:p>
            <a:r>
              <a:rPr lang="en-US" sz="4400" dirty="0">
                <a:ea typeface="Calibri" panose="020F0502020204030204" pitchFamily="34" charset="0"/>
                <a:cs typeface="Calibri" panose="020F0502020204030204" pitchFamily="34" charset="0"/>
              </a:rPr>
              <a:t>Omics research of aging-related conditions in population-based studies</a:t>
            </a:r>
            <a:br>
              <a:rPr lang="en-US" sz="4400" dirty="0">
                <a:ea typeface="Calibri" panose="020F0502020204030204" pitchFamily="34" charset="0"/>
                <a:cs typeface="Calibri" panose="020F0502020204030204" pitchFamily="34" charset="0"/>
              </a:rPr>
            </a:br>
            <a:endParaRPr lang="en-US" sz="4400" dirty="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B8717DB-8413-EE63-DAC1-53691D5F18A9}"/>
              </a:ext>
            </a:extLst>
          </p:cNvPr>
          <p:cNvSpPr>
            <a:spLocks noGrp="1"/>
          </p:cNvSpPr>
          <p:nvPr>
            <p:ph type="subTitle" idx="1"/>
          </p:nvPr>
        </p:nvSpPr>
        <p:spPr/>
        <p:txBody>
          <a:bodyPr>
            <a:normAutofit/>
          </a:bodyPr>
          <a:lstStyle/>
          <a:p>
            <a:r>
              <a:rPr lang="en-US" sz="1600" dirty="0">
                <a:latin typeface="Aptos Light" panose="020B0004020202020204" pitchFamily="34" charset="0"/>
                <a:ea typeface="Calibri Light" panose="020F0302020204030204" pitchFamily="34" charset="0"/>
                <a:cs typeface="Calibri Light" panose="020F0302020204030204" pitchFamily="34" charset="0"/>
              </a:rPr>
              <a:t>Yang Pan, PhD</a:t>
            </a:r>
          </a:p>
          <a:p>
            <a:r>
              <a:rPr lang="en-US" sz="1600" dirty="0">
                <a:latin typeface="Aptos Light" panose="020B0004020202020204" pitchFamily="34" charset="0"/>
                <a:ea typeface="Calibri Light" panose="020F0302020204030204" pitchFamily="34" charset="0"/>
                <a:cs typeface="Calibri Light" panose="020F0302020204030204" pitchFamily="34" charset="0"/>
              </a:rPr>
              <a:t>Assistant Professor</a:t>
            </a:r>
          </a:p>
          <a:p>
            <a:r>
              <a:rPr lang="en-US" sz="1600" dirty="0">
                <a:latin typeface="Aptos Light" panose="020B0004020202020204" pitchFamily="34" charset="0"/>
                <a:ea typeface="Calibri Light" panose="020F0302020204030204" pitchFamily="34" charset="0"/>
                <a:cs typeface="Calibri Light" panose="020F0302020204030204" pitchFamily="34" charset="0"/>
              </a:rPr>
              <a:t>Department of Medicine</a:t>
            </a:r>
          </a:p>
        </p:txBody>
      </p:sp>
      <p:pic>
        <p:nvPicPr>
          <p:cNvPr id="4" name="Picture 3" descr="A blue text on a black background&#10;&#10;Description automatically generated with low confidence">
            <a:extLst>
              <a:ext uri="{FF2B5EF4-FFF2-40B4-BE49-F238E27FC236}">
                <a16:creationId xmlns:a16="http://schemas.microsoft.com/office/drawing/2014/main" id="{CC047188-2C11-50AC-E457-1710D4E52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714" y="6049497"/>
            <a:ext cx="3324572" cy="511473"/>
          </a:xfrm>
          <a:prstGeom prst="rect">
            <a:avLst/>
          </a:prstGeom>
        </p:spPr>
      </p:pic>
    </p:spTree>
    <p:extLst>
      <p:ext uri="{BB962C8B-B14F-4D97-AF65-F5344CB8AC3E}">
        <p14:creationId xmlns:p14="http://schemas.microsoft.com/office/powerpoint/2010/main" val="3986802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6E2385B-8334-7DE5-78D9-B70A5D1E94F2}"/>
              </a:ext>
            </a:extLst>
          </p:cNvPr>
          <p:cNvGraphicFramePr>
            <a:graphicFrameLocks noGrp="1"/>
          </p:cNvGraphicFramePr>
          <p:nvPr/>
        </p:nvGraphicFramePr>
        <p:xfrm>
          <a:off x="1303020" y="1911110"/>
          <a:ext cx="9585959" cy="3035779"/>
        </p:xfrm>
        <a:graphic>
          <a:graphicData uri="http://schemas.openxmlformats.org/drawingml/2006/table">
            <a:tbl>
              <a:tblPr firstRow="1" bandRow="1">
                <a:tableStyleId>{6E25E649-3F16-4E02-A733-19D2CDBF48F0}</a:tableStyleId>
              </a:tblPr>
              <a:tblGrid>
                <a:gridCol w="2781173">
                  <a:extLst>
                    <a:ext uri="{9D8B030D-6E8A-4147-A177-3AD203B41FA5}">
                      <a16:colId xmlns:a16="http://schemas.microsoft.com/office/drawing/2014/main" val="1757768496"/>
                    </a:ext>
                  </a:extLst>
                </a:gridCol>
                <a:gridCol w="1867395">
                  <a:extLst>
                    <a:ext uri="{9D8B030D-6E8A-4147-A177-3AD203B41FA5}">
                      <a16:colId xmlns:a16="http://schemas.microsoft.com/office/drawing/2014/main" val="211078612"/>
                    </a:ext>
                  </a:extLst>
                </a:gridCol>
                <a:gridCol w="1493917">
                  <a:extLst>
                    <a:ext uri="{9D8B030D-6E8A-4147-A177-3AD203B41FA5}">
                      <a16:colId xmlns:a16="http://schemas.microsoft.com/office/drawing/2014/main" val="1496497584"/>
                    </a:ext>
                  </a:extLst>
                </a:gridCol>
                <a:gridCol w="2055685">
                  <a:extLst>
                    <a:ext uri="{9D8B030D-6E8A-4147-A177-3AD203B41FA5}">
                      <a16:colId xmlns:a16="http://schemas.microsoft.com/office/drawing/2014/main" val="2080068262"/>
                    </a:ext>
                  </a:extLst>
                </a:gridCol>
                <a:gridCol w="1387789">
                  <a:extLst>
                    <a:ext uri="{9D8B030D-6E8A-4147-A177-3AD203B41FA5}">
                      <a16:colId xmlns:a16="http://schemas.microsoft.com/office/drawing/2014/main" val="2306286417"/>
                    </a:ext>
                  </a:extLst>
                </a:gridCol>
              </a:tblGrid>
              <a:tr h="381485">
                <a:tc>
                  <a:txBody>
                    <a:bodyPr/>
                    <a:lstStyle/>
                    <a:p>
                      <a:pPr algn="l" fontAlgn="ctr"/>
                      <a:r>
                        <a:rPr lang="en-US" sz="1800" b="1" u="none" strike="noStrike" dirty="0">
                          <a:solidFill>
                            <a:schemeClr val="bg1"/>
                          </a:solidFill>
                          <a:effectLst/>
                          <a:latin typeface="Aptos Light" panose="020B0004020202020204" pitchFamily="34" charset="0"/>
                        </a:rPr>
                        <a:t> </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a:solidFill>
                            <a:schemeClr val="bg1"/>
                          </a:solidFill>
                          <a:effectLst/>
                          <a:latin typeface="Aptos Light" panose="020B0004020202020204" pitchFamily="34" charset="0"/>
                        </a:rPr>
                        <a:t>CRIC</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a:solidFill>
                            <a:schemeClr val="bg1"/>
                          </a:solidFill>
                          <a:effectLst/>
                          <a:latin typeface="Aptos Light" panose="020B0004020202020204" pitchFamily="34" charset="0"/>
                        </a:rPr>
                        <a:t>AASK</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err="1">
                          <a:solidFill>
                            <a:schemeClr val="bg1"/>
                          </a:solidFill>
                          <a:effectLst/>
                          <a:latin typeface="Aptos Light" panose="020B0004020202020204" pitchFamily="34" charset="0"/>
                        </a:rPr>
                        <a:t>CanPREDDICT</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err="1">
                          <a:solidFill>
                            <a:schemeClr val="bg1"/>
                          </a:solidFill>
                          <a:effectLst/>
                          <a:latin typeface="Aptos Light" panose="020B0004020202020204" pitchFamily="34" charset="0"/>
                        </a:rPr>
                        <a:t>BioVU</a:t>
                      </a:r>
                      <a:endParaRPr lang="en-US" sz="1800" b="1" i="0" u="none" strike="noStrike" dirty="0">
                        <a:solidFill>
                          <a:schemeClr val="bg1"/>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2052204769"/>
                  </a:ext>
                </a:extLst>
              </a:tr>
              <a:tr h="381485">
                <a:tc>
                  <a:txBody>
                    <a:bodyPr/>
                    <a:lstStyle/>
                    <a:p>
                      <a:pPr algn="l" fontAlgn="b"/>
                      <a:r>
                        <a:rPr lang="en-US" sz="1800" b="0" u="none" strike="noStrike" dirty="0">
                          <a:solidFill>
                            <a:srgbClr val="000000"/>
                          </a:solidFill>
                          <a:effectLst/>
                          <a:latin typeface="Aptos Light" panose="020B0004020202020204" pitchFamily="34" charset="0"/>
                        </a:rPr>
                        <a:t>N</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2,012</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206</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1,121</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2,445</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3840481616"/>
                  </a:ext>
                </a:extLst>
              </a:tr>
              <a:tr h="381485">
                <a:tc>
                  <a:txBody>
                    <a:bodyPr/>
                    <a:lstStyle/>
                    <a:p>
                      <a:pPr algn="l" fontAlgn="b"/>
                      <a:r>
                        <a:rPr lang="en-US" sz="1800" b="0" u="none" strike="noStrike" dirty="0">
                          <a:solidFill>
                            <a:srgbClr val="000000"/>
                          </a:solidFill>
                          <a:effectLst/>
                          <a:latin typeface="Aptos Light" panose="020B0004020202020204" pitchFamily="34" charset="0"/>
                        </a:rPr>
                        <a:t>Age, mean ± SD</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70 </a:t>
                      </a:r>
                      <a:r>
                        <a:rPr lang="en-US" sz="1800" b="0" u="none" strike="noStrike" kern="1200" dirty="0">
                          <a:solidFill>
                            <a:srgbClr val="000000"/>
                          </a:solidFill>
                          <a:effectLst/>
                          <a:latin typeface="Aptos Light" panose="020B0004020202020204" pitchFamily="34" charset="0"/>
                        </a:rPr>
                        <a:t>± </a:t>
                      </a:r>
                      <a:r>
                        <a:rPr lang="en-US" sz="1800" b="0" u="none" strike="noStrike" dirty="0">
                          <a:solidFill>
                            <a:srgbClr val="000000"/>
                          </a:solidFill>
                          <a:effectLst/>
                          <a:latin typeface="Aptos Light" panose="020B0004020202020204" pitchFamily="34" charset="0"/>
                        </a:rPr>
                        <a:t>4</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61 </a:t>
                      </a:r>
                      <a:r>
                        <a:rPr lang="en-US" sz="1800" b="0" u="none" strike="noStrike" kern="1200" dirty="0">
                          <a:solidFill>
                            <a:srgbClr val="000000"/>
                          </a:solidFill>
                          <a:effectLst/>
                          <a:latin typeface="Aptos Light" panose="020B0004020202020204" pitchFamily="34" charset="0"/>
                        </a:rPr>
                        <a:t>± </a:t>
                      </a:r>
                      <a:r>
                        <a:rPr lang="en-US" sz="1800" b="0" u="none" strike="noStrike" dirty="0">
                          <a:solidFill>
                            <a:srgbClr val="000000"/>
                          </a:solidFill>
                          <a:effectLst/>
                          <a:latin typeface="Aptos Light" panose="020B0004020202020204" pitchFamily="34" charset="0"/>
                        </a:rPr>
                        <a:t>6</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68 ± 13</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63 </a:t>
                      </a:r>
                      <a:r>
                        <a:rPr lang="en-US" sz="1800" b="0" u="none" strike="noStrike" kern="1200" dirty="0">
                          <a:solidFill>
                            <a:srgbClr val="000000"/>
                          </a:solidFill>
                          <a:effectLst/>
                          <a:latin typeface="Aptos Light" panose="020B0004020202020204" pitchFamily="34" charset="0"/>
                        </a:rPr>
                        <a:t>± 14</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1537662092"/>
                  </a:ext>
                </a:extLst>
              </a:tr>
              <a:tr h="381485">
                <a:tc>
                  <a:txBody>
                    <a:bodyPr/>
                    <a:lstStyle/>
                    <a:p>
                      <a:pPr algn="l" fontAlgn="b"/>
                      <a:r>
                        <a:rPr lang="en-US" sz="1800" b="0" u="none" strike="noStrike" dirty="0">
                          <a:solidFill>
                            <a:srgbClr val="000000"/>
                          </a:solidFill>
                          <a:effectLst/>
                          <a:latin typeface="Aptos Light" panose="020B0004020202020204" pitchFamily="34" charset="0"/>
                        </a:rPr>
                        <a:t>Female, %</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41</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35</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37</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53</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1911204039"/>
                  </a:ext>
                </a:extLst>
              </a:tr>
              <a:tr h="381485">
                <a:tc>
                  <a:txBody>
                    <a:bodyPr/>
                    <a:lstStyle/>
                    <a:p>
                      <a:pPr algn="l" fontAlgn="b"/>
                      <a:r>
                        <a:rPr lang="en-US" sz="1800" b="0" i="0" u="none" strike="noStrike" dirty="0">
                          <a:solidFill>
                            <a:srgbClr val="000000"/>
                          </a:solidFill>
                          <a:effectLst/>
                          <a:latin typeface="Aptos Light" panose="020B0004020202020204" pitchFamily="34" charset="0"/>
                        </a:rPr>
                        <a:t>Non-white, %</a:t>
                      </a:r>
                    </a:p>
                  </a:txBody>
                  <a:tcPr marL="36576"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53</a:t>
                      </a:r>
                    </a:p>
                  </a:txBody>
                  <a:tcPr marL="9525"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100</a:t>
                      </a:r>
                    </a:p>
                  </a:txBody>
                  <a:tcPr marL="9525"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9.7</a:t>
                      </a:r>
                    </a:p>
                  </a:txBody>
                  <a:tcPr marL="9525"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13.9</a:t>
                      </a:r>
                    </a:p>
                  </a:txBody>
                  <a:tcPr marL="9525" marR="9525" marT="9525" marB="0" anchor="ctr"/>
                </a:tc>
                <a:extLst>
                  <a:ext uri="{0D108BD9-81ED-4DB2-BD59-A6C34878D82A}">
                    <a16:rowId xmlns:a16="http://schemas.microsoft.com/office/drawing/2014/main" val="277136093"/>
                  </a:ext>
                </a:extLst>
              </a:tr>
              <a:tr h="365384">
                <a:tc>
                  <a:txBody>
                    <a:bodyPr/>
                    <a:lstStyle/>
                    <a:p>
                      <a:pPr algn="l" fontAlgn="b"/>
                      <a:r>
                        <a:rPr lang="en-US" sz="1800" b="0" u="none" strike="noStrike" dirty="0">
                          <a:solidFill>
                            <a:srgbClr val="000000"/>
                          </a:solidFill>
                          <a:effectLst/>
                          <a:latin typeface="Aptos Light" panose="020B0004020202020204" pitchFamily="34" charset="0"/>
                        </a:rPr>
                        <a:t>eGFR, mean ± SD</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 46 (16)</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48 (12)</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29 (10)</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48 (19)</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4019006620"/>
                  </a:ext>
                </a:extLst>
              </a:tr>
              <a:tr h="381485">
                <a:tc>
                  <a:txBody>
                    <a:bodyPr/>
                    <a:lstStyle/>
                    <a:p>
                      <a:pPr algn="l" fontAlgn="b"/>
                      <a:r>
                        <a:rPr lang="en-US" sz="1800" b="0" u="none" strike="noStrike" dirty="0">
                          <a:solidFill>
                            <a:srgbClr val="000000"/>
                          </a:solidFill>
                          <a:effectLst/>
                          <a:latin typeface="Aptos Light" panose="020B0004020202020204" pitchFamily="34" charset="0"/>
                        </a:rPr>
                        <a:t>Hypertension, %</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93</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100</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98</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92</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2572102176"/>
                  </a:ext>
                </a:extLst>
              </a:tr>
              <a:tr h="381485">
                <a:tc>
                  <a:txBody>
                    <a:bodyPr/>
                    <a:lstStyle/>
                    <a:p>
                      <a:pPr algn="l" fontAlgn="b"/>
                      <a:r>
                        <a:rPr lang="en-US" sz="1800" b="0" u="none" strike="noStrike" dirty="0">
                          <a:solidFill>
                            <a:srgbClr val="000000"/>
                          </a:solidFill>
                          <a:effectLst/>
                          <a:latin typeface="Aptos Light" panose="020B0004020202020204" pitchFamily="34" charset="0"/>
                        </a:rPr>
                        <a:t>Diabetes, %</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55 </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0</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47</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30</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281945819"/>
                  </a:ext>
                </a:extLst>
              </a:tr>
            </a:tbl>
          </a:graphicData>
        </a:graphic>
      </p:graphicFrame>
      <p:sp>
        <p:nvSpPr>
          <p:cNvPr id="5" name="Title 1">
            <a:extLst>
              <a:ext uri="{FF2B5EF4-FFF2-40B4-BE49-F238E27FC236}">
                <a16:creationId xmlns:a16="http://schemas.microsoft.com/office/drawing/2014/main" id="{F50BD573-B0F5-DCC7-A90C-2A751B6153D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Study populations</a:t>
            </a:r>
          </a:p>
        </p:txBody>
      </p:sp>
    </p:spTree>
    <p:extLst>
      <p:ext uri="{BB962C8B-B14F-4D97-AF65-F5344CB8AC3E}">
        <p14:creationId xmlns:p14="http://schemas.microsoft.com/office/powerpoint/2010/main" val="758226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6D949B62-4C2F-2CCC-E0A8-4C09F65A4C70}"/>
              </a:ext>
            </a:extLst>
          </p:cNvPr>
          <p:cNvGraphicFramePr>
            <a:graphicFrameLocks noGrp="1"/>
          </p:cNvGraphicFramePr>
          <p:nvPr/>
        </p:nvGraphicFramePr>
        <p:xfrm>
          <a:off x="589310" y="3427464"/>
          <a:ext cx="4649210" cy="1557312"/>
        </p:xfrm>
        <a:graphic>
          <a:graphicData uri="http://schemas.openxmlformats.org/drawingml/2006/table">
            <a:tbl>
              <a:tblPr firstRow="1" bandRow="1">
                <a:tableStyleId>{5C22544A-7EE6-4342-B048-85BDC9FD1C3A}</a:tableStyleId>
              </a:tblPr>
              <a:tblGrid>
                <a:gridCol w="1474265">
                  <a:extLst>
                    <a:ext uri="{9D8B030D-6E8A-4147-A177-3AD203B41FA5}">
                      <a16:colId xmlns:a16="http://schemas.microsoft.com/office/drawing/2014/main" val="2097583208"/>
                    </a:ext>
                  </a:extLst>
                </a:gridCol>
                <a:gridCol w="1170793">
                  <a:extLst>
                    <a:ext uri="{9D8B030D-6E8A-4147-A177-3AD203B41FA5}">
                      <a16:colId xmlns:a16="http://schemas.microsoft.com/office/drawing/2014/main" val="1569074457"/>
                    </a:ext>
                  </a:extLst>
                </a:gridCol>
                <a:gridCol w="2004152">
                  <a:extLst>
                    <a:ext uri="{9D8B030D-6E8A-4147-A177-3AD203B41FA5}">
                      <a16:colId xmlns:a16="http://schemas.microsoft.com/office/drawing/2014/main" val="3568433527"/>
                    </a:ext>
                  </a:extLst>
                </a:gridCol>
              </a:tblGrid>
              <a:tr h="313128">
                <a:tc>
                  <a:txBody>
                    <a:bodyPr/>
                    <a:lstStyle/>
                    <a:p>
                      <a:pPr algn="l"/>
                      <a:r>
                        <a:rPr lang="en-US" sz="1400" dirty="0">
                          <a:latin typeface="Aptos Light" panose="020B0004020202020204" pitchFamily="34" charset="0"/>
                        </a:rPr>
                        <a:t>Study</a:t>
                      </a: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Aptos Light" panose="020B0004020202020204" pitchFamily="34" charset="0"/>
                        </a:rPr>
                        <a:t>CHIP, %</a:t>
                      </a: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Aptos Light" panose="020B0004020202020204" pitchFamily="34" charset="0"/>
                        </a:rPr>
                        <a:t>Non-</a:t>
                      </a:r>
                      <a:r>
                        <a:rPr lang="en-US" sz="1400" i="1" dirty="0">
                          <a:latin typeface="Aptos Light" panose="020B0004020202020204" pitchFamily="34" charset="0"/>
                        </a:rPr>
                        <a:t>DNMT3A </a:t>
                      </a:r>
                      <a:r>
                        <a:rPr lang="en-US" sz="1400" i="0" dirty="0">
                          <a:latin typeface="Aptos Light" panose="020B0004020202020204" pitchFamily="34" charset="0"/>
                        </a:rPr>
                        <a:t>CHIP, %</a:t>
                      </a: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9418493"/>
                  </a:ext>
                </a:extLst>
              </a:tr>
              <a:tr h="313128">
                <a:tc>
                  <a:txBody>
                    <a:bodyPr/>
                    <a:lstStyle/>
                    <a:p>
                      <a:r>
                        <a:rPr lang="en-US" sz="1400" dirty="0">
                          <a:latin typeface="Aptos Light" panose="020B0004020202020204" pitchFamily="34" charset="0"/>
                        </a:rPr>
                        <a:t>AASK</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27</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11</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6698642"/>
                  </a:ext>
                </a:extLst>
              </a:tr>
              <a:tr h="313128">
                <a:tc>
                  <a:txBody>
                    <a:bodyPr/>
                    <a:lstStyle/>
                    <a:p>
                      <a:r>
                        <a:rPr lang="en-US" sz="1400" dirty="0" err="1">
                          <a:latin typeface="Aptos Light" panose="020B0004020202020204" pitchFamily="34" charset="0"/>
                        </a:rPr>
                        <a:t>CanPREDDICT</a:t>
                      </a:r>
                      <a:endParaRPr lang="en-US" sz="1400" dirty="0">
                        <a:latin typeface="Aptos Light" panose="020B00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26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6778604"/>
                  </a:ext>
                </a:extLst>
              </a:tr>
              <a:tr h="313128">
                <a:tc>
                  <a:txBody>
                    <a:bodyPr/>
                    <a:lstStyle/>
                    <a:p>
                      <a:r>
                        <a:rPr lang="en-US" sz="1400" dirty="0">
                          <a:latin typeface="Aptos Light" panose="020B0004020202020204" pitchFamily="34" charset="0"/>
                        </a:rPr>
                        <a:t>CRIC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28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51347854"/>
                  </a:ext>
                </a:extLst>
              </a:tr>
              <a:tr h="279237">
                <a:tc>
                  <a:txBody>
                    <a:bodyPr/>
                    <a:lstStyle/>
                    <a:p>
                      <a:r>
                        <a:rPr lang="en-US" sz="1400" dirty="0" err="1">
                          <a:latin typeface="Aptos Light" panose="020B0004020202020204" pitchFamily="34" charset="0"/>
                        </a:rPr>
                        <a:t>BioVU</a:t>
                      </a:r>
                      <a:endParaRPr lang="en-US" sz="1400" dirty="0">
                        <a:latin typeface="Aptos Light" panose="020B0004020202020204" pitchFamily="34" charset="0"/>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19</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10</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333431"/>
                  </a:ext>
                </a:extLst>
              </a:tr>
            </a:tbl>
          </a:graphicData>
        </a:graphic>
      </p:graphicFrame>
      <p:grpSp>
        <p:nvGrpSpPr>
          <p:cNvPr id="23" name="Group 22">
            <a:extLst>
              <a:ext uri="{FF2B5EF4-FFF2-40B4-BE49-F238E27FC236}">
                <a16:creationId xmlns:a16="http://schemas.microsoft.com/office/drawing/2014/main" id="{F52D7FB2-A096-8538-326E-9FE45A4A3E7E}"/>
              </a:ext>
            </a:extLst>
          </p:cNvPr>
          <p:cNvGrpSpPr/>
          <p:nvPr/>
        </p:nvGrpSpPr>
        <p:grpSpPr>
          <a:xfrm>
            <a:off x="6065153" y="1347536"/>
            <a:ext cx="5537537" cy="5355577"/>
            <a:chOff x="6065153" y="789826"/>
            <a:chExt cx="5870175" cy="5913288"/>
          </a:xfrm>
        </p:grpSpPr>
        <p:grpSp>
          <p:nvGrpSpPr>
            <p:cNvPr id="20" name="Group 19">
              <a:extLst>
                <a:ext uri="{FF2B5EF4-FFF2-40B4-BE49-F238E27FC236}">
                  <a16:creationId xmlns:a16="http://schemas.microsoft.com/office/drawing/2014/main" id="{C0F59DE4-8981-DD9F-3406-7BEADD0BF583}"/>
                </a:ext>
              </a:extLst>
            </p:cNvPr>
            <p:cNvGrpSpPr/>
            <p:nvPr/>
          </p:nvGrpSpPr>
          <p:grpSpPr>
            <a:xfrm>
              <a:off x="6065153" y="1229297"/>
              <a:ext cx="5870175" cy="5473817"/>
              <a:chOff x="6321825" y="1229297"/>
              <a:chExt cx="5870175" cy="5473817"/>
            </a:xfrm>
          </p:grpSpPr>
          <p:grpSp>
            <p:nvGrpSpPr>
              <p:cNvPr id="4" name="Group 3">
                <a:extLst>
                  <a:ext uri="{FF2B5EF4-FFF2-40B4-BE49-F238E27FC236}">
                    <a16:creationId xmlns:a16="http://schemas.microsoft.com/office/drawing/2014/main" id="{380188EC-1715-E978-D53D-514B9EDE0F24}"/>
                  </a:ext>
                </a:extLst>
              </p:cNvPr>
              <p:cNvGrpSpPr/>
              <p:nvPr/>
            </p:nvGrpSpPr>
            <p:grpSpPr>
              <a:xfrm>
                <a:off x="6418518" y="1229297"/>
                <a:ext cx="5773482" cy="4249610"/>
                <a:chOff x="6514580" y="949593"/>
                <a:chExt cx="5773482" cy="4249610"/>
              </a:xfrm>
            </p:grpSpPr>
            <p:pic>
              <p:nvPicPr>
                <p:cNvPr id="10" name="Picture 9">
                  <a:extLst>
                    <a:ext uri="{FF2B5EF4-FFF2-40B4-BE49-F238E27FC236}">
                      <a16:creationId xmlns:a16="http://schemas.microsoft.com/office/drawing/2014/main" id="{A3E23551-3DF8-8AAB-C8FA-1F23559149C6}"/>
                    </a:ext>
                  </a:extLst>
                </p:cNvPr>
                <p:cNvPicPr>
                  <a:picLocks noChangeAspect="1"/>
                </p:cNvPicPr>
                <p:nvPr/>
              </p:nvPicPr>
              <p:blipFill>
                <a:blip r:embed="rId3"/>
                <a:stretch>
                  <a:fillRect/>
                </a:stretch>
              </p:blipFill>
              <p:spPr>
                <a:xfrm>
                  <a:off x="7116292" y="949593"/>
                  <a:ext cx="4839132" cy="3644620"/>
                </a:xfrm>
                <a:prstGeom prst="rect">
                  <a:avLst/>
                </a:prstGeom>
              </p:spPr>
            </p:pic>
            <p:sp>
              <p:nvSpPr>
                <p:cNvPr id="12" name="TextBox 11">
                  <a:extLst>
                    <a:ext uri="{FF2B5EF4-FFF2-40B4-BE49-F238E27FC236}">
                      <a16:creationId xmlns:a16="http://schemas.microsoft.com/office/drawing/2014/main" id="{C458C2F5-EEFB-C6B6-150C-58B7843414B6}"/>
                    </a:ext>
                  </a:extLst>
                </p:cNvPr>
                <p:cNvSpPr txBox="1"/>
                <p:nvPr/>
              </p:nvSpPr>
              <p:spPr>
                <a:xfrm>
                  <a:off x="6514580" y="1148448"/>
                  <a:ext cx="711200" cy="3477875"/>
                </a:xfrm>
                <a:prstGeom prst="rect">
                  <a:avLst/>
                </a:prstGeom>
                <a:noFill/>
              </p:spPr>
              <p:txBody>
                <a:bodyPr wrap="square" rtlCol="0">
                  <a:spAutoFit/>
                </a:bodyPr>
                <a:lstStyle/>
                <a:p>
                  <a:pPr algn="r"/>
                  <a:r>
                    <a:rPr lang="en-US" dirty="0"/>
                    <a:t>150</a:t>
                  </a:r>
                </a:p>
                <a:p>
                  <a:pPr algn="r"/>
                  <a:endParaRPr lang="en-US" dirty="0"/>
                </a:p>
                <a:p>
                  <a:pPr algn="r"/>
                  <a:endParaRPr lang="en-US" dirty="0"/>
                </a:p>
                <a:p>
                  <a:pPr algn="r"/>
                  <a:endParaRPr lang="en-US" sz="1200" dirty="0"/>
                </a:p>
                <a:p>
                  <a:pPr algn="r"/>
                  <a:r>
                    <a:rPr lang="en-US" dirty="0"/>
                    <a:t>100</a:t>
                  </a:r>
                </a:p>
                <a:p>
                  <a:pPr algn="r"/>
                  <a:endParaRPr lang="en-US" dirty="0"/>
                </a:p>
                <a:p>
                  <a:pPr algn="r"/>
                  <a:endParaRPr lang="en-US" sz="1600" dirty="0"/>
                </a:p>
                <a:p>
                  <a:pPr algn="r"/>
                  <a:endParaRPr lang="en-US" sz="1600" dirty="0"/>
                </a:p>
                <a:p>
                  <a:pPr algn="r"/>
                  <a:r>
                    <a:rPr lang="en-US" dirty="0"/>
                    <a:t>50</a:t>
                  </a:r>
                </a:p>
                <a:p>
                  <a:pPr algn="r"/>
                  <a:endParaRPr lang="en-US" dirty="0"/>
                </a:p>
                <a:p>
                  <a:pPr algn="r"/>
                  <a:endParaRPr lang="en-US" dirty="0"/>
                </a:p>
                <a:p>
                  <a:pPr algn="r"/>
                  <a:endParaRPr lang="en-US" sz="1200" dirty="0"/>
                </a:p>
                <a:p>
                  <a:pPr algn="r"/>
                  <a:r>
                    <a:rPr lang="en-US" dirty="0"/>
                    <a:t>0</a:t>
                  </a:r>
                </a:p>
              </p:txBody>
            </p:sp>
            <p:sp>
              <p:nvSpPr>
                <p:cNvPr id="16" name="TextBox 15">
                  <a:extLst>
                    <a:ext uri="{FF2B5EF4-FFF2-40B4-BE49-F238E27FC236}">
                      <a16:creationId xmlns:a16="http://schemas.microsoft.com/office/drawing/2014/main" id="{7AD1B4C2-89C1-C7F3-413F-9541F787A812}"/>
                    </a:ext>
                  </a:extLst>
                </p:cNvPr>
                <p:cNvSpPr txBox="1"/>
                <p:nvPr/>
              </p:nvSpPr>
              <p:spPr>
                <a:xfrm>
                  <a:off x="7225779" y="4552872"/>
                  <a:ext cx="5062283" cy="646331"/>
                </a:xfrm>
                <a:prstGeom prst="rect">
                  <a:avLst/>
                </a:prstGeom>
                <a:noFill/>
              </p:spPr>
              <p:txBody>
                <a:bodyPr wrap="square" rtlCol="0">
                  <a:spAutoFit/>
                </a:bodyPr>
                <a:lstStyle/>
                <a:p>
                  <a:r>
                    <a:rPr lang="en-US" dirty="0"/>
                    <a:t>0               0.25             0.50              0.75              1.0</a:t>
                  </a:r>
                </a:p>
                <a:p>
                  <a:pPr algn="ctr"/>
                  <a:r>
                    <a:rPr lang="en-US" dirty="0"/>
                    <a:t>Variant allele frequency</a:t>
                  </a:r>
                </a:p>
              </p:txBody>
            </p:sp>
          </p:grpSp>
          <p:sp>
            <p:nvSpPr>
              <p:cNvPr id="14" name="TextBox 13">
                <a:extLst>
                  <a:ext uri="{FF2B5EF4-FFF2-40B4-BE49-F238E27FC236}">
                    <a16:creationId xmlns:a16="http://schemas.microsoft.com/office/drawing/2014/main" id="{9CBF46F0-7F9F-5E99-8CD5-E88936A356A6}"/>
                  </a:ext>
                </a:extLst>
              </p:cNvPr>
              <p:cNvSpPr txBox="1"/>
              <p:nvPr/>
            </p:nvSpPr>
            <p:spPr>
              <a:xfrm rot="16200000">
                <a:off x="4814263" y="2871393"/>
                <a:ext cx="3387104" cy="371979"/>
              </a:xfrm>
              <a:prstGeom prst="rect">
                <a:avLst/>
              </a:prstGeom>
              <a:noFill/>
            </p:spPr>
            <p:txBody>
              <a:bodyPr wrap="square" rtlCol="0">
                <a:spAutoFit/>
              </a:bodyPr>
              <a:lstStyle/>
              <a:p>
                <a:pPr algn="ctr"/>
                <a:r>
                  <a:rPr lang="en-US" dirty="0"/>
                  <a:t>CHIP Variant Count</a:t>
                </a:r>
              </a:p>
            </p:txBody>
          </p:sp>
          <p:grpSp>
            <p:nvGrpSpPr>
              <p:cNvPr id="18" name="Group 17">
                <a:extLst>
                  <a:ext uri="{FF2B5EF4-FFF2-40B4-BE49-F238E27FC236}">
                    <a16:creationId xmlns:a16="http://schemas.microsoft.com/office/drawing/2014/main" id="{525E05F3-E26C-41D5-6C51-07FCA3E5DD5F}"/>
                  </a:ext>
                </a:extLst>
              </p:cNvPr>
              <p:cNvGrpSpPr/>
              <p:nvPr/>
            </p:nvGrpSpPr>
            <p:grpSpPr>
              <a:xfrm>
                <a:off x="7277621" y="5479343"/>
                <a:ext cx="4324350" cy="1223771"/>
                <a:chOff x="1343854" y="4546717"/>
                <a:chExt cx="4324350" cy="1223771"/>
              </a:xfrm>
            </p:grpSpPr>
            <p:pic>
              <p:nvPicPr>
                <p:cNvPr id="9" name="Picture 8">
                  <a:extLst>
                    <a:ext uri="{FF2B5EF4-FFF2-40B4-BE49-F238E27FC236}">
                      <a16:creationId xmlns:a16="http://schemas.microsoft.com/office/drawing/2014/main" id="{F00CC656-5FEF-560B-DEE6-E01D65AB6F01}"/>
                    </a:ext>
                  </a:extLst>
                </p:cNvPr>
                <p:cNvPicPr>
                  <a:picLocks noChangeAspect="1"/>
                </p:cNvPicPr>
                <p:nvPr/>
              </p:nvPicPr>
              <p:blipFill>
                <a:blip r:embed="rId4"/>
                <a:stretch>
                  <a:fillRect/>
                </a:stretch>
              </p:blipFill>
              <p:spPr>
                <a:xfrm rot="16200000">
                  <a:off x="2991679" y="3093963"/>
                  <a:ext cx="1028700" cy="4324350"/>
                </a:xfrm>
                <a:prstGeom prst="rect">
                  <a:avLst/>
                </a:prstGeom>
              </p:spPr>
            </p:pic>
            <p:pic>
              <p:nvPicPr>
                <p:cNvPr id="5" name="Picture 4">
                  <a:extLst>
                    <a:ext uri="{FF2B5EF4-FFF2-40B4-BE49-F238E27FC236}">
                      <a16:creationId xmlns:a16="http://schemas.microsoft.com/office/drawing/2014/main" id="{5C0AF2FD-F75A-FB94-19D4-0C76B80D5C14}"/>
                    </a:ext>
                  </a:extLst>
                </p:cNvPr>
                <p:cNvPicPr>
                  <a:picLocks noChangeAspect="1"/>
                </p:cNvPicPr>
                <p:nvPr/>
              </p:nvPicPr>
              <p:blipFill>
                <a:blip r:embed="rId5"/>
                <a:stretch>
                  <a:fillRect/>
                </a:stretch>
              </p:blipFill>
              <p:spPr>
                <a:xfrm rot="16200000">
                  <a:off x="3334372" y="2595614"/>
                  <a:ext cx="320729" cy="4222935"/>
                </a:xfrm>
                <a:prstGeom prst="rect">
                  <a:avLst/>
                </a:prstGeom>
                <a:ln>
                  <a:noFill/>
                </a:ln>
              </p:spPr>
            </p:pic>
          </p:grpSp>
        </p:grpSp>
        <p:sp>
          <p:nvSpPr>
            <p:cNvPr id="21" name="TextBox 20">
              <a:extLst>
                <a:ext uri="{FF2B5EF4-FFF2-40B4-BE49-F238E27FC236}">
                  <a16:creationId xmlns:a16="http://schemas.microsoft.com/office/drawing/2014/main" id="{C8C73372-137C-24CE-141D-23248BBE1EF8}"/>
                </a:ext>
              </a:extLst>
            </p:cNvPr>
            <p:cNvSpPr txBox="1"/>
            <p:nvPr/>
          </p:nvSpPr>
          <p:spPr>
            <a:xfrm>
              <a:off x="7020949" y="789826"/>
              <a:ext cx="4458467" cy="369332"/>
            </a:xfrm>
            <a:prstGeom prst="rect">
              <a:avLst/>
            </a:prstGeom>
            <a:noFill/>
          </p:spPr>
          <p:txBody>
            <a:bodyPr wrap="square" rtlCol="0">
              <a:spAutoFit/>
            </a:bodyPr>
            <a:lstStyle/>
            <a:p>
              <a:r>
                <a:rPr lang="en-US" dirty="0"/>
                <a:t>Distribution of CHIP driver gene variants, CRIC</a:t>
              </a:r>
            </a:p>
          </p:txBody>
        </p:sp>
      </p:grpSp>
      <p:sp>
        <p:nvSpPr>
          <p:cNvPr id="22" name="Content Placeholder 2">
            <a:extLst>
              <a:ext uri="{FF2B5EF4-FFF2-40B4-BE49-F238E27FC236}">
                <a16:creationId xmlns:a16="http://schemas.microsoft.com/office/drawing/2014/main" id="{A4AE21CD-FCB7-515C-9253-DF8A4920BD3A}"/>
              </a:ext>
            </a:extLst>
          </p:cNvPr>
          <p:cNvSpPr txBox="1">
            <a:spLocks/>
          </p:cNvSpPr>
          <p:nvPr/>
        </p:nvSpPr>
        <p:spPr>
          <a:xfrm>
            <a:off x="589310" y="1472268"/>
            <a:ext cx="4649210" cy="1746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tos Light" panose="020B0004020202020204" pitchFamily="34" charset="0"/>
              </a:rPr>
              <a:t>CHIP prevalence ranged from 19% to 28% across CKD patient cohorts.</a:t>
            </a:r>
          </a:p>
        </p:txBody>
      </p:sp>
      <p:sp>
        <p:nvSpPr>
          <p:cNvPr id="17" name="Title 1">
            <a:extLst>
              <a:ext uri="{FF2B5EF4-FFF2-40B4-BE49-F238E27FC236}">
                <a16:creationId xmlns:a16="http://schemas.microsoft.com/office/drawing/2014/main" id="{2FA33188-F1A1-FA1D-A8AD-9F394FC64B5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CHIP in CKD patients</a:t>
            </a:r>
          </a:p>
        </p:txBody>
      </p:sp>
      <p:sp>
        <p:nvSpPr>
          <p:cNvPr id="24" name="TextBox 23">
            <a:extLst>
              <a:ext uri="{FF2B5EF4-FFF2-40B4-BE49-F238E27FC236}">
                <a16:creationId xmlns:a16="http://schemas.microsoft.com/office/drawing/2014/main" id="{205464AE-FE74-3F1E-A1C4-3F3FDC411CB4}"/>
              </a:ext>
            </a:extLst>
          </p:cNvPr>
          <p:cNvSpPr txBox="1"/>
          <p:nvPr/>
        </p:nvSpPr>
        <p:spPr>
          <a:xfrm>
            <a:off x="0" y="6554074"/>
            <a:ext cx="6328043" cy="307777"/>
          </a:xfrm>
          <a:prstGeom prst="rect">
            <a:avLst/>
          </a:prstGeom>
          <a:noFill/>
        </p:spPr>
        <p:txBody>
          <a:bodyPr wrap="square">
            <a:spAutoFit/>
          </a:bodyPr>
          <a:lstStyle/>
          <a:p>
            <a:r>
              <a:rPr lang="en-US" sz="1400" dirty="0" err="1">
                <a:latin typeface="Aptos Light" panose="020B0004020202020204" pitchFamily="34" charset="0"/>
              </a:rPr>
              <a:t>Vlaesschaert</a:t>
            </a:r>
            <a:r>
              <a:rPr lang="en-US" sz="1400" dirty="0">
                <a:latin typeface="Aptos Light" panose="020B0004020202020204" pitchFamily="34" charset="0"/>
              </a:rPr>
              <a:t>, Pan, et al. </a:t>
            </a:r>
            <a:r>
              <a:rPr lang="en-US" sz="1400" i="1" dirty="0">
                <a:effectLst/>
                <a:latin typeface="Aptos Light" panose="020B0004020202020204" pitchFamily="34" charset="0"/>
                <a:ea typeface="Times New Roman" panose="02020603050405020304" pitchFamily="18" charset="0"/>
              </a:rPr>
              <a:t>J Am Soc Nephrol. 202</a:t>
            </a:r>
            <a:r>
              <a:rPr lang="en-US" sz="1400" i="1" dirty="0">
                <a:latin typeface="Aptos Light" panose="020B0004020202020204" pitchFamily="34" charset="0"/>
                <a:ea typeface="Times New Roman" panose="02020603050405020304" pitchFamily="18" charset="0"/>
              </a:rPr>
              <a:t>5</a:t>
            </a:r>
            <a:endParaRPr lang="en-US" sz="1400" dirty="0">
              <a:latin typeface="Aptos Light" panose="020B0004020202020204" pitchFamily="34" charset="0"/>
            </a:endParaRPr>
          </a:p>
        </p:txBody>
      </p:sp>
    </p:spTree>
    <p:extLst>
      <p:ext uri="{BB962C8B-B14F-4D97-AF65-F5344CB8AC3E}">
        <p14:creationId xmlns:p14="http://schemas.microsoft.com/office/powerpoint/2010/main" val="425003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8C1F67-F834-BA4B-B12A-76D3A9F0DF0A}"/>
              </a:ext>
            </a:extLst>
          </p:cNvPr>
          <p:cNvSpPr txBox="1">
            <a:spLocks/>
          </p:cNvSpPr>
          <p:nvPr/>
        </p:nvSpPr>
        <p:spPr>
          <a:xfrm>
            <a:off x="793845" y="2013097"/>
            <a:ext cx="10972800" cy="4105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0" i="0" dirty="0">
              <a:solidFill>
                <a:schemeClr val="tx1">
                  <a:lumMod val="50000"/>
                </a:schemeClr>
              </a:solidFill>
              <a:effectLst/>
              <a:latin typeface="Arial" panose="020B0604020202020204" pitchFamily="34" charset="0"/>
            </a:endParaRPr>
          </a:p>
        </p:txBody>
      </p:sp>
      <p:pic>
        <p:nvPicPr>
          <p:cNvPr id="13" name="Picture 12" descr="A graph of a number of patients with a number of patients with a number of patients with a number of patients with a number of patients with a number of patients with a number of patients with a&#10;&#10;AI-generated content may be incorrect.">
            <a:extLst>
              <a:ext uri="{FF2B5EF4-FFF2-40B4-BE49-F238E27FC236}">
                <a16:creationId xmlns:a16="http://schemas.microsoft.com/office/drawing/2014/main" id="{7CB14CFB-E833-FB88-00E2-11231940B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404" y="1642994"/>
            <a:ext cx="8285645" cy="4488706"/>
          </a:xfrm>
          <a:prstGeom prst="rect">
            <a:avLst/>
          </a:prstGeom>
        </p:spPr>
      </p:pic>
      <p:sp>
        <p:nvSpPr>
          <p:cNvPr id="5" name="TextBox 4">
            <a:extLst>
              <a:ext uri="{FF2B5EF4-FFF2-40B4-BE49-F238E27FC236}">
                <a16:creationId xmlns:a16="http://schemas.microsoft.com/office/drawing/2014/main" id="{F4F115B3-DC54-D507-AB1C-4BC06A74DA5E}"/>
              </a:ext>
            </a:extLst>
          </p:cNvPr>
          <p:cNvSpPr txBox="1"/>
          <p:nvPr/>
        </p:nvSpPr>
        <p:spPr>
          <a:xfrm>
            <a:off x="0" y="6550223"/>
            <a:ext cx="4236720" cy="307777"/>
          </a:xfrm>
          <a:prstGeom prst="rect">
            <a:avLst/>
          </a:prstGeom>
          <a:noFill/>
        </p:spPr>
        <p:txBody>
          <a:bodyPr wrap="square">
            <a:spAutoFit/>
          </a:bodyPr>
          <a:lstStyle/>
          <a:p>
            <a:r>
              <a:rPr lang="en-US" sz="1400" dirty="0">
                <a:latin typeface="Aptos Light" panose="020B0004020202020204" pitchFamily="34" charset="0"/>
              </a:rPr>
              <a:t>Pan, </a:t>
            </a:r>
            <a:r>
              <a:rPr lang="en-US" sz="1400" dirty="0" err="1">
                <a:latin typeface="Aptos Light" panose="020B0004020202020204" pitchFamily="34" charset="0"/>
              </a:rPr>
              <a:t>Vlaesschaert</a:t>
            </a:r>
            <a:r>
              <a:rPr lang="en-US" sz="1400" dirty="0">
                <a:latin typeface="Aptos Light" panose="020B0004020202020204" pitchFamily="34" charset="0"/>
              </a:rPr>
              <a:t> et al. </a:t>
            </a:r>
            <a:r>
              <a:rPr lang="en-US" sz="1400" i="1" dirty="0">
                <a:effectLst/>
                <a:latin typeface="Aptos Light" panose="020B0004020202020204" pitchFamily="34" charset="0"/>
                <a:ea typeface="Times New Roman" panose="02020603050405020304" pitchFamily="18" charset="0"/>
              </a:rPr>
              <a:t>J Am Soc Nephrol.</a:t>
            </a:r>
            <a:r>
              <a:rPr lang="en-US" sz="1400" dirty="0">
                <a:latin typeface="Aptos Light" panose="020B0004020202020204" pitchFamily="34" charset="0"/>
              </a:rPr>
              <a:t> 2025</a:t>
            </a:r>
          </a:p>
        </p:txBody>
      </p:sp>
      <p:sp>
        <p:nvSpPr>
          <p:cNvPr id="6" name="Title 1">
            <a:extLst>
              <a:ext uri="{FF2B5EF4-FFF2-40B4-BE49-F238E27FC236}">
                <a16:creationId xmlns:a16="http://schemas.microsoft.com/office/drawing/2014/main" id="{931F8AC8-DC07-00FB-8D52-79BF3A8CE85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B0D654B-1C50-EF20-F1FE-B3EC2260269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Associations of CHIP with a composite CVD endpoint in patients with CKD</a:t>
            </a:r>
            <a:endParaRPr lang="en-US" sz="36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0334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paper&#10;&#10;AI-generated content may be incorrect.">
            <a:extLst>
              <a:ext uri="{FF2B5EF4-FFF2-40B4-BE49-F238E27FC236}">
                <a16:creationId xmlns:a16="http://schemas.microsoft.com/office/drawing/2014/main" id="{BF3E7F5D-BFEA-F470-1FB8-DD478D44FA3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9140" t="71958" b="6884"/>
          <a:stretch/>
        </p:blipFill>
        <p:spPr>
          <a:xfrm>
            <a:off x="1741789" y="2715796"/>
            <a:ext cx="9055664" cy="2064549"/>
          </a:xfrm>
          <a:prstGeom prst="rect">
            <a:avLst/>
          </a:prstGeom>
        </p:spPr>
      </p:pic>
      <p:sp>
        <p:nvSpPr>
          <p:cNvPr id="6" name="Rectangle 5">
            <a:extLst>
              <a:ext uri="{FF2B5EF4-FFF2-40B4-BE49-F238E27FC236}">
                <a16:creationId xmlns:a16="http://schemas.microsoft.com/office/drawing/2014/main" id="{74A9D532-1270-2B89-62EA-BEDD0EFD21E6}"/>
              </a:ext>
            </a:extLst>
          </p:cNvPr>
          <p:cNvSpPr/>
          <p:nvPr/>
        </p:nvSpPr>
        <p:spPr>
          <a:xfrm>
            <a:off x="6065134" y="2715795"/>
            <a:ext cx="2011244"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HR [95% CI]</a:t>
            </a:r>
          </a:p>
        </p:txBody>
      </p:sp>
      <p:sp>
        <p:nvSpPr>
          <p:cNvPr id="7" name="Rectangle 6">
            <a:extLst>
              <a:ext uri="{FF2B5EF4-FFF2-40B4-BE49-F238E27FC236}">
                <a16:creationId xmlns:a16="http://schemas.microsoft.com/office/drawing/2014/main" id="{05CDC4B9-C2A0-F13C-46FB-2357A74E3F8B}"/>
              </a:ext>
            </a:extLst>
          </p:cNvPr>
          <p:cNvSpPr/>
          <p:nvPr/>
        </p:nvSpPr>
        <p:spPr>
          <a:xfrm>
            <a:off x="7843737" y="2715795"/>
            <a:ext cx="925610"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N</a:t>
            </a:r>
          </a:p>
        </p:txBody>
      </p:sp>
      <p:sp>
        <p:nvSpPr>
          <p:cNvPr id="8" name="Rectangle 7">
            <a:extLst>
              <a:ext uri="{FF2B5EF4-FFF2-40B4-BE49-F238E27FC236}">
                <a16:creationId xmlns:a16="http://schemas.microsoft.com/office/drawing/2014/main" id="{F160ADA2-06D4-E42A-72F1-27143C10E571}"/>
              </a:ext>
            </a:extLst>
          </p:cNvPr>
          <p:cNvSpPr/>
          <p:nvPr/>
        </p:nvSpPr>
        <p:spPr>
          <a:xfrm>
            <a:off x="9549116" y="2715795"/>
            <a:ext cx="1310030"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Meta-regression P</a:t>
            </a:r>
          </a:p>
        </p:txBody>
      </p:sp>
      <p:sp>
        <p:nvSpPr>
          <p:cNvPr id="9" name="Rectangle 8">
            <a:extLst>
              <a:ext uri="{FF2B5EF4-FFF2-40B4-BE49-F238E27FC236}">
                <a16:creationId xmlns:a16="http://schemas.microsoft.com/office/drawing/2014/main" id="{0C003D50-12EB-E501-D3AA-6EDE69BB131D}"/>
              </a:ext>
            </a:extLst>
          </p:cNvPr>
          <p:cNvSpPr/>
          <p:nvPr/>
        </p:nvSpPr>
        <p:spPr>
          <a:xfrm>
            <a:off x="8735253" y="2715795"/>
            <a:ext cx="925610"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latin typeface="Arial"/>
                <a:cs typeface="Arial"/>
              </a:rPr>
              <a:t>I</a:t>
            </a:r>
            <a:r>
              <a:rPr lang="en-US" sz="1500" i="1" spc="-190" dirty="0">
                <a:solidFill>
                  <a:schemeClr val="tx1"/>
                </a:solidFill>
                <a:latin typeface="Arial"/>
                <a:cs typeface="Arial"/>
              </a:rPr>
              <a:t> </a:t>
            </a:r>
            <a:r>
              <a:rPr lang="en-US" sz="1500" baseline="38194" dirty="0">
                <a:solidFill>
                  <a:schemeClr val="tx1"/>
                </a:solidFill>
                <a:latin typeface="Arial"/>
                <a:cs typeface="Arial"/>
              </a:rPr>
              <a:t>2</a:t>
            </a:r>
            <a:endParaRPr lang="en-US" sz="1500" dirty="0">
              <a:solidFill>
                <a:schemeClr val="tx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81AACD55-0535-FB5E-E142-7C670192634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Genetic interleukin 6 signaling deficiency attenuates  non-</a:t>
            </a:r>
            <a:r>
              <a:rPr lang="en-US" sz="3600" i="1" dirty="0"/>
              <a:t>DNMT3A</a:t>
            </a:r>
            <a:r>
              <a:rPr lang="en-US" sz="3600" dirty="0"/>
              <a:t> CHIP’s effect on CVD risk in CKD patients</a:t>
            </a:r>
          </a:p>
        </p:txBody>
      </p:sp>
      <p:sp>
        <p:nvSpPr>
          <p:cNvPr id="2" name="TextBox 1">
            <a:extLst>
              <a:ext uri="{FF2B5EF4-FFF2-40B4-BE49-F238E27FC236}">
                <a16:creationId xmlns:a16="http://schemas.microsoft.com/office/drawing/2014/main" id="{6581734C-8DD2-A663-940F-5F1F9E075645}"/>
              </a:ext>
            </a:extLst>
          </p:cNvPr>
          <p:cNvSpPr txBox="1"/>
          <p:nvPr/>
        </p:nvSpPr>
        <p:spPr>
          <a:xfrm>
            <a:off x="0" y="6550223"/>
            <a:ext cx="4236720" cy="307777"/>
          </a:xfrm>
          <a:prstGeom prst="rect">
            <a:avLst/>
          </a:prstGeom>
          <a:noFill/>
        </p:spPr>
        <p:txBody>
          <a:bodyPr wrap="square">
            <a:spAutoFit/>
          </a:bodyPr>
          <a:lstStyle/>
          <a:p>
            <a:r>
              <a:rPr lang="en-US" sz="1400" dirty="0">
                <a:latin typeface="Aptos Light" panose="020B0004020202020204" pitchFamily="34" charset="0"/>
              </a:rPr>
              <a:t>Pan, </a:t>
            </a:r>
            <a:r>
              <a:rPr lang="en-US" sz="1400" dirty="0" err="1">
                <a:latin typeface="Aptos Light" panose="020B0004020202020204" pitchFamily="34" charset="0"/>
              </a:rPr>
              <a:t>Vlaesschaert</a:t>
            </a:r>
            <a:r>
              <a:rPr lang="en-US" sz="1400" dirty="0">
                <a:latin typeface="Aptos Light" panose="020B0004020202020204" pitchFamily="34" charset="0"/>
              </a:rPr>
              <a:t> et al. </a:t>
            </a:r>
            <a:r>
              <a:rPr lang="en-US" sz="1400" i="1" dirty="0">
                <a:effectLst/>
                <a:latin typeface="Aptos Light" panose="020B0004020202020204" pitchFamily="34" charset="0"/>
                <a:ea typeface="Times New Roman" panose="02020603050405020304" pitchFamily="18" charset="0"/>
              </a:rPr>
              <a:t>J Am Soc Nephrol.</a:t>
            </a:r>
            <a:r>
              <a:rPr lang="en-US" sz="1400" dirty="0">
                <a:latin typeface="Aptos Light" panose="020B0004020202020204" pitchFamily="34" charset="0"/>
              </a:rPr>
              <a:t> 2025</a:t>
            </a:r>
          </a:p>
        </p:txBody>
      </p:sp>
    </p:spTree>
    <p:extLst>
      <p:ext uri="{BB962C8B-B14F-4D97-AF65-F5344CB8AC3E}">
        <p14:creationId xmlns:p14="http://schemas.microsoft.com/office/powerpoint/2010/main" val="1744043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220F-DAFD-5680-1C82-239A1C88B56F}"/>
              </a:ext>
            </a:extLst>
          </p:cNvPr>
          <p:cNvSpPr>
            <a:spLocks noGrp="1"/>
          </p:cNvSpPr>
          <p:nvPr>
            <p:ph type="title"/>
          </p:nvPr>
        </p:nvSpPr>
        <p:spPr/>
        <p:txBody>
          <a:bodyPr/>
          <a:lstStyle/>
          <a:p>
            <a:pPr algn="ctr"/>
            <a:r>
              <a:rPr lang="en-US" sz="3600" dirty="0"/>
              <a:t>Summary</a:t>
            </a:r>
            <a:endParaRPr lang="en-US" dirty="0"/>
          </a:p>
        </p:txBody>
      </p:sp>
      <p:sp>
        <p:nvSpPr>
          <p:cNvPr id="3" name="Content Placeholder 2">
            <a:extLst>
              <a:ext uri="{FF2B5EF4-FFF2-40B4-BE49-F238E27FC236}">
                <a16:creationId xmlns:a16="http://schemas.microsoft.com/office/drawing/2014/main" id="{3F3458A9-CAEC-DA18-DB99-D6C463D751A7}"/>
              </a:ext>
            </a:extLst>
          </p:cNvPr>
          <p:cNvSpPr>
            <a:spLocks noGrp="1"/>
          </p:cNvSpPr>
          <p:nvPr>
            <p:ph idx="1"/>
          </p:nvPr>
        </p:nvSpPr>
        <p:spPr/>
        <p:txBody>
          <a:bodyPr>
            <a:normAutofit/>
          </a:bodyPr>
          <a:lstStyle/>
          <a:p>
            <a:pPr>
              <a:lnSpc>
                <a:spcPct val="100000"/>
              </a:lnSpc>
            </a:pPr>
            <a:r>
              <a:rPr lang="en-US" sz="2400" dirty="0">
                <a:latin typeface="Aptos Light" panose="020B0004020202020204" pitchFamily="34" charset="0"/>
              </a:rPr>
              <a:t>In patients with CKD, non-</a:t>
            </a:r>
            <a:r>
              <a:rPr lang="en-US" sz="2400" i="1" dirty="0">
                <a:latin typeface="Aptos Light" panose="020B0004020202020204" pitchFamily="34" charset="0"/>
              </a:rPr>
              <a:t>DNMT3A</a:t>
            </a:r>
            <a:r>
              <a:rPr lang="en-US" sz="2400" dirty="0">
                <a:latin typeface="Aptos Light" panose="020B0004020202020204" pitchFamily="34" charset="0"/>
              </a:rPr>
              <a:t> CHIP was associated with CVD with an effect size similar to that reported in the general population.</a:t>
            </a:r>
          </a:p>
          <a:p>
            <a:pPr>
              <a:lnSpc>
                <a:spcPct val="100000"/>
              </a:lnSpc>
            </a:pPr>
            <a:r>
              <a:rPr lang="en-US" sz="2400" b="0" i="0" dirty="0">
                <a:effectLst/>
                <a:latin typeface="Aptos Light" panose="020B0004020202020204" pitchFamily="34" charset="0"/>
                <a:ea typeface="Calibri" panose="020F0502020204030204" pitchFamily="34" charset="0"/>
                <a:cs typeface="Calibri" panose="020F0502020204030204" pitchFamily="34" charset="0"/>
              </a:rPr>
              <a:t>The protective effect of </a:t>
            </a:r>
            <a:r>
              <a:rPr lang="en-US" sz="2400" b="0" i="1" dirty="0">
                <a:effectLst/>
                <a:latin typeface="Aptos Light" panose="020B0004020202020204" pitchFamily="34" charset="0"/>
                <a:ea typeface="Calibri" panose="020F0502020204030204" pitchFamily="34" charset="0"/>
                <a:cs typeface="Calibri" panose="020F0502020204030204" pitchFamily="34" charset="0"/>
              </a:rPr>
              <a:t>IL6R</a:t>
            </a:r>
            <a:r>
              <a:rPr lang="en-US" sz="2400" b="0" i="0" dirty="0">
                <a:effectLst/>
                <a:latin typeface="Aptos Light" panose="020B0004020202020204" pitchFamily="34" charset="0"/>
                <a:ea typeface="Calibri" panose="020F0502020204030204" pitchFamily="34" charset="0"/>
                <a:cs typeface="Calibri" panose="020F0502020204030204" pitchFamily="34" charset="0"/>
              </a:rPr>
              <a:t> p.Asp358Ala on non-</a:t>
            </a:r>
            <a:r>
              <a:rPr lang="en-US" sz="2400" b="0" i="1" dirty="0">
                <a:effectLst/>
                <a:latin typeface="Aptos Light" panose="020B0004020202020204" pitchFamily="34" charset="0"/>
                <a:ea typeface="Calibri" panose="020F0502020204030204" pitchFamily="34" charset="0"/>
                <a:cs typeface="Calibri" panose="020F0502020204030204" pitchFamily="34" charset="0"/>
              </a:rPr>
              <a:t>DNMT3A</a:t>
            </a:r>
            <a:r>
              <a:rPr lang="en-US" sz="2400" b="0" i="0" dirty="0">
                <a:effectLst/>
                <a:latin typeface="Aptos Light" panose="020B0004020202020204" pitchFamily="34" charset="0"/>
                <a:ea typeface="Calibri" panose="020F0502020204030204" pitchFamily="34" charset="0"/>
                <a:cs typeface="Calibri" panose="020F0502020204030204" pitchFamily="34" charset="0"/>
              </a:rPr>
              <a:t> CHIP CVD risk</a:t>
            </a:r>
            <a:r>
              <a:rPr lang="en-US" sz="2400" dirty="0">
                <a:latin typeface="Aptos Light" panose="020B0004020202020204" pitchFamily="34" charset="0"/>
                <a:ea typeface="Calibri" panose="020F0502020204030204" pitchFamily="34" charset="0"/>
                <a:cs typeface="Calibri" panose="020F0502020204030204" pitchFamily="34" charset="0"/>
              </a:rPr>
              <a:t>, suggesting a role of inflammatory pathway.</a:t>
            </a:r>
            <a:r>
              <a:rPr lang="en-US" sz="2400" b="0" i="0" dirty="0">
                <a:effectLst/>
                <a:latin typeface="Aptos Light" panose="020B0004020202020204" pitchFamily="34" charset="0"/>
                <a:ea typeface="Calibri" panose="020F0502020204030204" pitchFamily="34" charset="0"/>
                <a:cs typeface="Calibri" panose="020F0502020204030204" pitchFamily="34" charset="0"/>
              </a:rPr>
              <a:t> Proinflammatory cytokine blockade may mitigate CHIP-related effect.</a:t>
            </a:r>
          </a:p>
          <a:p>
            <a:pPr marL="0" indent="0">
              <a:buNone/>
            </a:pPr>
            <a:r>
              <a:rPr lang="en-US" sz="2400" b="1" dirty="0">
                <a:latin typeface="Aptos Light" panose="020B0004020202020204" pitchFamily="34" charset="0"/>
              </a:rPr>
              <a:t>What’s next</a:t>
            </a:r>
            <a:r>
              <a:rPr lang="en-US" sz="2400" b="1" dirty="0">
                <a:latin typeface="Aptos Light" panose="020B0004020202020204" pitchFamily="34" charset="0"/>
                <a:ea typeface="Calibri" panose="020F0502020204030204" pitchFamily="34" charset="0"/>
                <a:cs typeface="Calibri" panose="020F0502020204030204" pitchFamily="34" charset="0"/>
              </a:rPr>
              <a:t>:</a:t>
            </a:r>
            <a:endParaRPr lang="en-US" sz="2000" b="1" dirty="0">
              <a:latin typeface="Aptos Light" panose="020B0004020202020204" pitchFamily="34" charset="0"/>
            </a:endParaRPr>
          </a:p>
          <a:p>
            <a:pPr lvl="1"/>
            <a:r>
              <a:rPr lang="en-US" sz="2000" dirty="0">
                <a:latin typeface="Aptos Light" panose="020B0004020202020204" pitchFamily="34" charset="0"/>
              </a:rPr>
              <a:t>Identify upstream risk factors and downstream effectors of CHIP in CKD</a:t>
            </a:r>
          </a:p>
          <a:p>
            <a:pPr lvl="1"/>
            <a:r>
              <a:rPr lang="en-US" sz="2000" dirty="0">
                <a:latin typeface="Aptos Light" panose="020B0004020202020204" pitchFamily="34" charset="0"/>
              </a:rPr>
              <a:t>Define CHIP subtype-specific effects</a:t>
            </a:r>
          </a:p>
        </p:txBody>
      </p:sp>
    </p:spTree>
    <p:extLst>
      <p:ext uri="{BB962C8B-B14F-4D97-AF65-F5344CB8AC3E}">
        <p14:creationId xmlns:p14="http://schemas.microsoft.com/office/powerpoint/2010/main" val="3075869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73720-A56A-0A44-4E8C-8E4BCD617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31294-C179-64F4-38C5-0A24ACABA75F}"/>
              </a:ext>
            </a:extLst>
          </p:cNvPr>
          <p:cNvSpPr>
            <a:spLocks noGrp="1"/>
          </p:cNvSpPr>
          <p:nvPr>
            <p:ph type="title"/>
          </p:nvPr>
        </p:nvSpPr>
        <p:spPr/>
        <p:txBody>
          <a:bodyPr>
            <a:normAutofit/>
          </a:bodyPr>
          <a:lstStyle/>
          <a:p>
            <a:pPr algn="ctr"/>
            <a:r>
              <a:rPr lang="en-US" sz="3600" dirty="0"/>
              <a:t>Part 1. Clinical and molecular consequences of clonal hematopoiesis of indeterminate potential (CHIP) in CKD</a:t>
            </a:r>
          </a:p>
        </p:txBody>
      </p:sp>
      <p:sp>
        <p:nvSpPr>
          <p:cNvPr id="3" name="Content Placeholder 2">
            <a:extLst>
              <a:ext uri="{FF2B5EF4-FFF2-40B4-BE49-F238E27FC236}">
                <a16:creationId xmlns:a16="http://schemas.microsoft.com/office/drawing/2014/main" id="{DDAAFC01-9935-D936-FDC6-D62C1D883F08}"/>
              </a:ext>
            </a:extLst>
          </p:cNvPr>
          <p:cNvSpPr>
            <a:spLocks noGrp="1"/>
          </p:cNvSpPr>
          <p:nvPr>
            <p:ph idx="1"/>
          </p:nvPr>
        </p:nvSpPr>
        <p:spPr/>
        <p:txBody>
          <a:bodyPr>
            <a:normAutofit/>
          </a:bodyPr>
          <a:lstStyle/>
          <a:p>
            <a:r>
              <a:rPr lang="en-US" dirty="0">
                <a:latin typeface="Aptos Light" panose="020B0004020202020204" pitchFamily="34" charset="0"/>
              </a:rPr>
              <a:t>Prospective associations of CHIP with CVD in CKD</a:t>
            </a:r>
          </a:p>
          <a:p>
            <a:r>
              <a:rPr lang="en-US" b="1" dirty="0">
                <a:latin typeface="Aptos Light" panose="020B0004020202020204" pitchFamily="34" charset="0"/>
              </a:rPr>
              <a:t>Protein signatures of CHIP in CKD</a:t>
            </a:r>
          </a:p>
          <a:p>
            <a:endParaRPr lang="en-US" dirty="0">
              <a:latin typeface="Aptos Light" panose="020B0004020202020204" pitchFamily="34" charset="0"/>
            </a:endParaRPr>
          </a:p>
        </p:txBody>
      </p:sp>
      <p:pic>
        <p:nvPicPr>
          <p:cNvPr id="4" name="Picture 3" descr="A blue text on a black background&#10;&#10;Description automatically generated with low confidence">
            <a:extLst>
              <a:ext uri="{FF2B5EF4-FFF2-40B4-BE49-F238E27FC236}">
                <a16:creationId xmlns:a16="http://schemas.microsoft.com/office/drawing/2014/main" id="{393D3068-FEA4-286D-C762-6876AA8D3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Tree>
    <p:extLst>
      <p:ext uri="{BB962C8B-B14F-4D97-AF65-F5344CB8AC3E}">
        <p14:creationId xmlns:p14="http://schemas.microsoft.com/office/powerpoint/2010/main" val="195705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FFA4A-D59C-F6B2-0825-1AD198921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4A33E-ABBC-889C-3B06-8AC1E31D61DD}"/>
              </a:ext>
            </a:extLst>
          </p:cNvPr>
          <p:cNvSpPr>
            <a:spLocks noGrp="1"/>
          </p:cNvSpPr>
          <p:nvPr>
            <p:ph type="title"/>
          </p:nvPr>
        </p:nvSpPr>
        <p:spPr/>
        <p:txBody>
          <a:bodyPr>
            <a:normAutofit/>
          </a:bodyPr>
          <a:lstStyle/>
          <a:p>
            <a:r>
              <a:rPr lang="en-US" sz="3600" dirty="0"/>
              <a:t>Molecular features of CHIP </a:t>
            </a:r>
          </a:p>
        </p:txBody>
      </p:sp>
      <p:sp>
        <p:nvSpPr>
          <p:cNvPr id="9" name="TextBox 8">
            <a:extLst>
              <a:ext uri="{FF2B5EF4-FFF2-40B4-BE49-F238E27FC236}">
                <a16:creationId xmlns:a16="http://schemas.microsoft.com/office/drawing/2014/main" id="{928CDCAD-42AB-87E4-7741-10CD81E0CA55}"/>
              </a:ext>
            </a:extLst>
          </p:cNvPr>
          <p:cNvSpPr txBox="1"/>
          <p:nvPr/>
        </p:nvSpPr>
        <p:spPr>
          <a:xfrm>
            <a:off x="10156837" y="6473437"/>
            <a:ext cx="4561951" cy="276999"/>
          </a:xfrm>
          <a:prstGeom prst="rect">
            <a:avLst/>
          </a:prstGeom>
          <a:noFill/>
        </p:spPr>
        <p:txBody>
          <a:bodyPr wrap="square" rtlCol="0">
            <a:spAutoFit/>
          </a:bodyPr>
          <a:lstStyle/>
          <a:p>
            <a:r>
              <a:rPr lang="en-US" sz="1200" dirty="0"/>
              <a:t>Zhi, Y,  </a:t>
            </a:r>
            <a:r>
              <a:rPr lang="en-US" sz="1200" i="1" dirty="0"/>
              <a:t>et al.</a:t>
            </a:r>
            <a:r>
              <a:rPr lang="en-US" sz="1200" dirty="0"/>
              <a:t> </a:t>
            </a:r>
            <a:r>
              <a:rPr lang="en-US" sz="1200" i="1" dirty="0" err="1"/>
              <a:t>bioRxiv</a:t>
            </a:r>
            <a:r>
              <a:rPr lang="en-US" sz="1200" dirty="0"/>
              <a:t> (2024). </a:t>
            </a:r>
            <a:endParaRPr lang="en-US" sz="900" b="1" dirty="0">
              <a:latin typeface="Aptos Light" panose="020B0004020202020204" pitchFamily="34" charset="0"/>
            </a:endParaRPr>
          </a:p>
        </p:txBody>
      </p:sp>
      <p:sp>
        <p:nvSpPr>
          <p:cNvPr id="117" name="TextBox 116">
            <a:extLst>
              <a:ext uri="{FF2B5EF4-FFF2-40B4-BE49-F238E27FC236}">
                <a16:creationId xmlns:a16="http://schemas.microsoft.com/office/drawing/2014/main" id="{8AA71537-672E-B6C7-F128-2AA9DD7E9962}"/>
              </a:ext>
            </a:extLst>
          </p:cNvPr>
          <p:cNvSpPr txBox="1"/>
          <p:nvPr/>
        </p:nvSpPr>
        <p:spPr>
          <a:xfrm>
            <a:off x="838200" y="1601400"/>
            <a:ext cx="1063826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ptos Light" panose="020B0004020202020204" pitchFamily="34" charset="0"/>
              </a:rPr>
              <a:t>Molecular changes associated with CHIP may provide sights into key mediators/effectors that improve disease classification or risk estimation </a:t>
            </a:r>
          </a:p>
          <a:p>
            <a:pPr marL="285750" indent="-285750">
              <a:buFont typeface="Arial" panose="020B0604020202020204" pitchFamily="34" charset="0"/>
              <a:buChar char="•"/>
            </a:pPr>
            <a:endParaRPr lang="en-US" sz="2400" dirty="0">
              <a:latin typeface="Aptos Light" panose="020B0004020202020204" pitchFamily="34" charset="0"/>
            </a:endParaRPr>
          </a:p>
          <a:p>
            <a:pPr marL="285750" indent="-285750">
              <a:buFont typeface="Arial" panose="020B0604020202020204" pitchFamily="34" charset="0"/>
              <a:buChar char="•"/>
            </a:pPr>
            <a:r>
              <a:rPr lang="en-US" sz="2400" dirty="0">
                <a:latin typeface="Aptos Light" panose="020B0004020202020204" pitchFamily="34" charset="0"/>
              </a:rPr>
              <a:t>A recent preprint reported a large meta-analysis (n&gt;20,000) in the general population found 32 proteins associated with CHIP</a:t>
            </a:r>
          </a:p>
          <a:p>
            <a:pPr marL="285750" indent="-285750">
              <a:buFont typeface="Arial" panose="020B0604020202020204" pitchFamily="34" charset="0"/>
              <a:buChar char="•"/>
            </a:pPr>
            <a:endParaRPr lang="en-US" sz="2400" dirty="0">
              <a:latin typeface="Aptos Light" panose="020B0004020202020204" pitchFamily="34" charset="0"/>
            </a:endParaRPr>
          </a:p>
          <a:p>
            <a:pPr marL="285750" indent="-285750">
              <a:buFont typeface="Arial" panose="020B0604020202020204" pitchFamily="34" charset="0"/>
              <a:buChar char="•"/>
            </a:pPr>
            <a:r>
              <a:rPr lang="en-US" sz="2400" dirty="0">
                <a:latin typeface="Aptos Light" panose="020B0004020202020204" pitchFamily="34" charset="0"/>
              </a:rPr>
              <a:t>Protein signatures capturing interactions and combinatory effects remain unexplored, especially in CKD</a:t>
            </a:r>
          </a:p>
        </p:txBody>
      </p:sp>
      <p:pic>
        <p:nvPicPr>
          <p:cNvPr id="1028" name="Picture 4" descr="Figure 3.">
            <a:extLst>
              <a:ext uri="{FF2B5EF4-FFF2-40B4-BE49-F238E27FC236}">
                <a16:creationId xmlns:a16="http://schemas.microsoft.com/office/drawing/2014/main" id="{48ACC418-7100-E1CA-DC63-4E3A62B528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67" b="56857"/>
          <a:stretch>
            <a:fillRect/>
          </a:stretch>
        </p:blipFill>
        <p:spPr bwMode="auto">
          <a:xfrm>
            <a:off x="2614520" y="4648388"/>
            <a:ext cx="6962959" cy="218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469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50+ Cartoon Of The Blood Test Tube Stock Illustrations ...">
            <a:extLst>
              <a:ext uri="{FF2B5EF4-FFF2-40B4-BE49-F238E27FC236}">
                <a16:creationId xmlns:a16="http://schemas.microsoft.com/office/drawing/2014/main" id="{452152C0-A8B1-490E-5854-B49DC7035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685" y="2511201"/>
            <a:ext cx="788473" cy="7420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C51B1E8-AC21-6E5C-B0C5-43848A8B8AB1}"/>
              </a:ext>
            </a:extLst>
          </p:cNvPr>
          <p:cNvPicPr>
            <a:picLocks noChangeAspect="1"/>
          </p:cNvPicPr>
          <p:nvPr/>
        </p:nvPicPr>
        <p:blipFill>
          <a:blip r:embed="rId3"/>
          <a:stretch>
            <a:fillRect/>
          </a:stretch>
        </p:blipFill>
        <p:spPr>
          <a:xfrm>
            <a:off x="712367" y="3331706"/>
            <a:ext cx="2110258" cy="424810"/>
          </a:xfrm>
          <a:prstGeom prst="rect">
            <a:avLst/>
          </a:prstGeom>
        </p:spPr>
      </p:pic>
      <p:sp>
        <p:nvSpPr>
          <p:cNvPr id="4" name="Title 1">
            <a:extLst>
              <a:ext uri="{FF2B5EF4-FFF2-40B4-BE49-F238E27FC236}">
                <a16:creationId xmlns:a16="http://schemas.microsoft.com/office/drawing/2014/main" id="{BB75E045-03B9-4132-5330-91AD32E90692}"/>
              </a:ext>
            </a:extLst>
          </p:cNvPr>
          <p:cNvSpPr>
            <a:spLocks noGrp="1"/>
          </p:cNvSpPr>
          <p:nvPr>
            <p:ph type="title"/>
          </p:nvPr>
        </p:nvSpPr>
        <p:spPr>
          <a:xfrm>
            <a:off x="838200" y="365125"/>
            <a:ext cx="10515600" cy="1325563"/>
          </a:xfrm>
        </p:spPr>
        <p:txBody>
          <a:bodyPr>
            <a:normAutofit/>
          </a:bodyPr>
          <a:lstStyle/>
          <a:p>
            <a:pPr algn="ctr"/>
            <a:r>
              <a:rPr lang="en-US" sz="3600" dirty="0"/>
              <a:t>Study design</a:t>
            </a:r>
          </a:p>
        </p:txBody>
      </p:sp>
      <p:cxnSp>
        <p:nvCxnSpPr>
          <p:cNvPr id="5" name="Straight Arrow Connector 4">
            <a:extLst>
              <a:ext uri="{FF2B5EF4-FFF2-40B4-BE49-F238E27FC236}">
                <a16:creationId xmlns:a16="http://schemas.microsoft.com/office/drawing/2014/main" id="{CDA81D95-6BD0-617B-50F3-C135CCE24D85}"/>
              </a:ext>
            </a:extLst>
          </p:cNvPr>
          <p:cNvCxnSpPr>
            <a:cxnSpLocks/>
          </p:cNvCxnSpPr>
          <p:nvPr/>
        </p:nvCxnSpPr>
        <p:spPr>
          <a:xfrm>
            <a:off x="1107153" y="3042553"/>
            <a:ext cx="0" cy="27432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17F3B1B1-1D67-AF20-97C4-2502A723B1C1}"/>
              </a:ext>
            </a:extLst>
          </p:cNvPr>
          <p:cNvSpPr txBox="1"/>
          <p:nvPr/>
        </p:nvSpPr>
        <p:spPr>
          <a:xfrm>
            <a:off x="592995" y="2627621"/>
            <a:ext cx="1077848" cy="400110"/>
          </a:xfrm>
          <a:prstGeom prst="rect">
            <a:avLst/>
          </a:prstGeom>
          <a:noFill/>
        </p:spPr>
        <p:txBody>
          <a:bodyPr wrap="square" rtlCol="0">
            <a:spAutoFit/>
          </a:bodyPr>
          <a:lstStyle/>
          <a:p>
            <a:pPr algn="ctr"/>
            <a:r>
              <a:rPr lang="en-US" sz="2000" b="1" dirty="0">
                <a:latin typeface="Aptos Light" panose="020B0004020202020204" pitchFamily="34" charset="0"/>
              </a:rPr>
              <a:t>Y1</a:t>
            </a:r>
          </a:p>
        </p:txBody>
      </p:sp>
      <p:sp>
        <p:nvSpPr>
          <p:cNvPr id="7" name="TextBox 6">
            <a:extLst>
              <a:ext uri="{FF2B5EF4-FFF2-40B4-BE49-F238E27FC236}">
                <a16:creationId xmlns:a16="http://schemas.microsoft.com/office/drawing/2014/main" id="{B24C592A-D46A-52FB-FE0B-A4E2A05DD758}"/>
              </a:ext>
            </a:extLst>
          </p:cNvPr>
          <p:cNvSpPr txBox="1"/>
          <p:nvPr/>
        </p:nvSpPr>
        <p:spPr>
          <a:xfrm>
            <a:off x="529467"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Y0</a:t>
            </a:r>
          </a:p>
        </p:txBody>
      </p:sp>
      <p:sp>
        <p:nvSpPr>
          <p:cNvPr id="8" name="TextBox 7">
            <a:extLst>
              <a:ext uri="{FF2B5EF4-FFF2-40B4-BE49-F238E27FC236}">
                <a16:creationId xmlns:a16="http://schemas.microsoft.com/office/drawing/2014/main" id="{AA2B1683-0C90-FA89-8C9E-B6D427ABD316}"/>
              </a:ext>
            </a:extLst>
          </p:cNvPr>
          <p:cNvSpPr txBox="1"/>
          <p:nvPr/>
        </p:nvSpPr>
        <p:spPr>
          <a:xfrm>
            <a:off x="866740" y="3752444"/>
            <a:ext cx="493396" cy="400110"/>
          </a:xfrm>
          <a:prstGeom prst="rect">
            <a:avLst/>
          </a:prstGeom>
          <a:noFill/>
        </p:spPr>
        <p:txBody>
          <a:bodyPr wrap="square" rtlCol="0">
            <a:spAutoFit/>
          </a:bodyPr>
          <a:lstStyle/>
          <a:p>
            <a:pPr algn="ctr"/>
            <a:r>
              <a:rPr lang="en-US" sz="2000" b="1" dirty="0">
                <a:latin typeface="Aptos Light" panose="020B0004020202020204" pitchFamily="34" charset="0"/>
              </a:rPr>
              <a:t>Y1</a:t>
            </a:r>
          </a:p>
        </p:txBody>
      </p:sp>
      <p:sp>
        <p:nvSpPr>
          <p:cNvPr id="9" name="TextBox 8">
            <a:extLst>
              <a:ext uri="{FF2B5EF4-FFF2-40B4-BE49-F238E27FC236}">
                <a16:creationId xmlns:a16="http://schemas.microsoft.com/office/drawing/2014/main" id="{BB9ADF82-6EF6-515B-1594-6856AFCEAF27}"/>
              </a:ext>
            </a:extLst>
          </p:cNvPr>
          <p:cNvSpPr txBox="1"/>
          <p:nvPr/>
        </p:nvSpPr>
        <p:spPr>
          <a:xfrm>
            <a:off x="1204013"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Y2</a:t>
            </a:r>
          </a:p>
        </p:txBody>
      </p:sp>
      <p:sp>
        <p:nvSpPr>
          <p:cNvPr id="10" name="TextBox 9">
            <a:extLst>
              <a:ext uri="{FF2B5EF4-FFF2-40B4-BE49-F238E27FC236}">
                <a16:creationId xmlns:a16="http://schemas.microsoft.com/office/drawing/2014/main" id="{09A2349D-0B51-F7B8-3B6F-0DDF39FC3EB8}"/>
              </a:ext>
            </a:extLst>
          </p:cNvPr>
          <p:cNvSpPr txBox="1"/>
          <p:nvPr/>
        </p:nvSpPr>
        <p:spPr>
          <a:xfrm>
            <a:off x="1541286"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Y3</a:t>
            </a:r>
          </a:p>
        </p:txBody>
      </p:sp>
      <p:sp>
        <p:nvSpPr>
          <p:cNvPr id="11" name="TextBox 10">
            <a:extLst>
              <a:ext uri="{FF2B5EF4-FFF2-40B4-BE49-F238E27FC236}">
                <a16:creationId xmlns:a16="http://schemas.microsoft.com/office/drawing/2014/main" id="{FAF47EE9-1FD3-B02D-363C-CE6FDB95814E}"/>
              </a:ext>
            </a:extLst>
          </p:cNvPr>
          <p:cNvSpPr txBox="1"/>
          <p:nvPr/>
        </p:nvSpPr>
        <p:spPr>
          <a:xfrm>
            <a:off x="1878559"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Y4</a:t>
            </a:r>
          </a:p>
        </p:txBody>
      </p:sp>
      <p:sp>
        <p:nvSpPr>
          <p:cNvPr id="12" name="TextBox 11">
            <a:extLst>
              <a:ext uri="{FF2B5EF4-FFF2-40B4-BE49-F238E27FC236}">
                <a16:creationId xmlns:a16="http://schemas.microsoft.com/office/drawing/2014/main" id="{200F3F9F-9F06-0EB1-8C1D-FA1500C3A492}"/>
              </a:ext>
            </a:extLst>
          </p:cNvPr>
          <p:cNvSpPr txBox="1"/>
          <p:nvPr/>
        </p:nvSpPr>
        <p:spPr>
          <a:xfrm>
            <a:off x="2215833"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Y5</a:t>
            </a:r>
          </a:p>
        </p:txBody>
      </p:sp>
      <p:sp>
        <p:nvSpPr>
          <p:cNvPr id="13" name="TextBox 12">
            <a:extLst>
              <a:ext uri="{FF2B5EF4-FFF2-40B4-BE49-F238E27FC236}">
                <a16:creationId xmlns:a16="http://schemas.microsoft.com/office/drawing/2014/main" id="{9132C815-124B-F98C-0D6F-374676AEC130}"/>
              </a:ext>
            </a:extLst>
          </p:cNvPr>
          <p:cNvSpPr txBox="1"/>
          <p:nvPr/>
        </p:nvSpPr>
        <p:spPr>
          <a:xfrm>
            <a:off x="173487" y="4555646"/>
            <a:ext cx="1940231" cy="400110"/>
          </a:xfrm>
          <a:prstGeom prst="rect">
            <a:avLst/>
          </a:prstGeom>
          <a:noFill/>
        </p:spPr>
        <p:txBody>
          <a:bodyPr wrap="square" rtlCol="0">
            <a:spAutoFit/>
          </a:bodyPr>
          <a:lstStyle/>
          <a:p>
            <a:pPr algn="ctr"/>
            <a:r>
              <a:rPr lang="en-US" sz="2000" dirty="0">
                <a:latin typeface="Aptos Light" panose="020B0004020202020204" pitchFamily="34" charset="0"/>
              </a:rPr>
              <a:t>+/- 1 year of </a:t>
            </a:r>
            <a:r>
              <a:rPr lang="en-US" sz="2000" b="1" dirty="0">
                <a:latin typeface="Aptos Light" panose="020B0004020202020204" pitchFamily="34" charset="0"/>
              </a:rPr>
              <a:t>Y1</a:t>
            </a:r>
          </a:p>
        </p:txBody>
      </p:sp>
      <p:sp>
        <p:nvSpPr>
          <p:cNvPr id="14" name="Left Brace 13">
            <a:extLst>
              <a:ext uri="{FF2B5EF4-FFF2-40B4-BE49-F238E27FC236}">
                <a16:creationId xmlns:a16="http://schemas.microsoft.com/office/drawing/2014/main" id="{B3681AE6-4F16-FE7A-68D8-BE7AB5D4D630}"/>
              </a:ext>
            </a:extLst>
          </p:cNvPr>
          <p:cNvSpPr/>
          <p:nvPr/>
        </p:nvSpPr>
        <p:spPr>
          <a:xfrm rot="16200000">
            <a:off x="915191" y="3972639"/>
            <a:ext cx="400111" cy="6828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ptos Light" panose="020B0004020202020204" pitchFamily="34" charset="0"/>
            </a:endParaRPr>
          </a:p>
        </p:txBody>
      </p:sp>
      <p:sp>
        <p:nvSpPr>
          <p:cNvPr id="15" name="TextBox 14">
            <a:extLst>
              <a:ext uri="{FF2B5EF4-FFF2-40B4-BE49-F238E27FC236}">
                <a16:creationId xmlns:a16="http://schemas.microsoft.com/office/drawing/2014/main" id="{DB0DCB7F-0331-05F0-FEF4-D676AA65957E}"/>
              </a:ext>
            </a:extLst>
          </p:cNvPr>
          <p:cNvSpPr txBox="1"/>
          <p:nvPr/>
        </p:nvSpPr>
        <p:spPr>
          <a:xfrm>
            <a:off x="173487" y="2139554"/>
            <a:ext cx="3233779" cy="400110"/>
          </a:xfrm>
          <a:prstGeom prst="rect">
            <a:avLst/>
          </a:prstGeom>
          <a:solidFill>
            <a:schemeClr val="bg2">
              <a:lumMod val="90000"/>
            </a:schemeClr>
          </a:solidFill>
          <a:ln>
            <a:solidFill>
              <a:schemeClr val="bg1"/>
            </a:solidFill>
          </a:ln>
        </p:spPr>
        <p:txBody>
          <a:bodyPr wrap="square" rtlCol="0">
            <a:spAutoFit/>
          </a:bodyPr>
          <a:lstStyle/>
          <a:p>
            <a:pPr algn="ctr"/>
            <a:r>
              <a:rPr lang="en-US" sz="2000" dirty="0">
                <a:latin typeface="Aptos Light" panose="020B0004020202020204" pitchFamily="34" charset="0"/>
              </a:rPr>
              <a:t>CRIC study timeline</a:t>
            </a:r>
          </a:p>
        </p:txBody>
      </p:sp>
      <p:sp>
        <p:nvSpPr>
          <p:cNvPr id="23" name="Rectangle: Rounded Corners 22">
            <a:extLst>
              <a:ext uri="{FF2B5EF4-FFF2-40B4-BE49-F238E27FC236}">
                <a16:creationId xmlns:a16="http://schemas.microsoft.com/office/drawing/2014/main" id="{EC0F8131-64CB-E636-8087-6B1A356750A0}"/>
              </a:ext>
            </a:extLst>
          </p:cNvPr>
          <p:cNvSpPr/>
          <p:nvPr/>
        </p:nvSpPr>
        <p:spPr>
          <a:xfrm>
            <a:off x="3487033" y="2593142"/>
            <a:ext cx="1988042" cy="420624"/>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tx1"/>
                </a:solidFill>
                <a:latin typeface="Aptos Light" panose="020B0004020202020204" pitchFamily="34" charset="0"/>
              </a:rPr>
              <a:t>Proteomics</a:t>
            </a:r>
            <a:endParaRPr lang="en-US" sz="2400" dirty="0">
              <a:solidFill>
                <a:schemeClr val="tx1"/>
              </a:solidFill>
              <a:latin typeface="Aptos Light" panose="020B0004020202020204" pitchFamily="34" charset="0"/>
            </a:endParaRPr>
          </a:p>
        </p:txBody>
      </p:sp>
      <p:sp>
        <p:nvSpPr>
          <p:cNvPr id="24" name="TextBox 23">
            <a:extLst>
              <a:ext uri="{FF2B5EF4-FFF2-40B4-BE49-F238E27FC236}">
                <a16:creationId xmlns:a16="http://schemas.microsoft.com/office/drawing/2014/main" id="{31F5B939-A4D7-DA3F-945C-7A148ADED6B5}"/>
              </a:ext>
            </a:extLst>
          </p:cNvPr>
          <p:cNvSpPr txBox="1"/>
          <p:nvPr/>
        </p:nvSpPr>
        <p:spPr>
          <a:xfrm>
            <a:off x="3407266" y="3003885"/>
            <a:ext cx="2110258" cy="830997"/>
          </a:xfrm>
          <a:prstGeom prst="rect">
            <a:avLst/>
          </a:prstGeom>
          <a:noFill/>
        </p:spPr>
        <p:txBody>
          <a:bodyPr wrap="square" rtlCol="0">
            <a:spAutoFit/>
          </a:bodyPr>
          <a:lstStyle/>
          <a:p>
            <a:pPr algn="ctr"/>
            <a:r>
              <a:rPr lang="en-US" sz="1600" dirty="0" err="1">
                <a:latin typeface="Aptos Light" panose="020B0004020202020204" pitchFamily="34" charset="0"/>
              </a:rPr>
              <a:t>SomaScan</a:t>
            </a:r>
            <a:r>
              <a:rPr lang="en-US" sz="1600" dirty="0">
                <a:latin typeface="Aptos Light" panose="020B0004020202020204" pitchFamily="34" charset="0"/>
              </a:rPr>
              <a:t> proteomics profiling</a:t>
            </a:r>
          </a:p>
          <a:p>
            <a:pPr algn="ctr"/>
            <a:r>
              <a:rPr lang="en-US" sz="1600" dirty="0">
                <a:latin typeface="Aptos Light" panose="020B0004020202020204" pitchFamily="34" charset="0"/>
              </a:rPr>
              <a:t>(N protein=4,830)</a:t>
            </a:r>
          </a:p>
        </p:txBody>
      </p:sp>
      <p:pic>
        <p:nvPicPr>
          <p:cNvPr id="25" name="Picture 2" descr="550+ Cartoon Of The Blood Test Tube Stock Illustrations ...">
            <a:extLst>
              <a:ext uri="{FF2B5EF4-FFF2-40B4-BE49-F238E27FC236}">
                <a16:creationId xmlns:a16="http://schemas.microsoft.com/office/drawing/2014/main" id="{9B05FE23-5151-9B78-BB0A-A9A1B468A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685" y="4013609"/>
            <a:ext cx="788473" cy="742092"/>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a:extLst>
              <a:ext uri="{FF2B5EF4-FFF2-40B4-BE49-F238E27FC236}">
                <a16:creationId xmlns:a16="http://schemas.microsoft.com/office/drawing/2014/main" id="{066F1ADC-E27E-0A14-7777-B0282F92A54A}"/>
              </a:ext>
            </a:extLst>
          </p:cNvPr>
          <p:cNvSpPr/>
          <p:nvPr/>
        </p:nvSpPr>
        <p:spPr>
          <a:xfrm>
            <a:off x="1360135" y="4378565"/>
            <a:ext cx="1462489" cy="131457"/>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Right 26">
            <a:extLst>
              <a:ext uri="{FF2B5EF4-FFF2-40B4-BE49-F238E27FC236}">
                <a16:creationId xmlns:a16="http://schemas.microsoft.com/office/drawing/2014/main" id="{92F4CBA1-9530-5557-8341-4C9A37D7C1CD}"/>
              </a:ext>
            </a:extLst>
          </p:cNvPr>
          <p:cNvSpPr/>
          <p:nvPr/>
        </p:nvSpPr>
        <p:spPr>
          <a:xfrm>
            <a:off x="1360135" y="2766179"/>
            <a:ext cx="1462489" cy="131457"/>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80E7985D-7622-089A-1053-FBEE690E0ED0}"/>
              </a:ext>
            </a:extLst>
          </p:cNvPr>
          <p:cNvSpPr/>
          <p:nvPr/>
        </p:nvSpPr>
        <p:spPr>
          <a:xfrm>
            <a:off x="3524457" y="4113950"/>
            <a:ext cx="1950618" cy="400110"/>
          </a:xfrm>
          <a:prstGeom prst="roundRect">
            <a:avLst/>
          </a:prstGeom>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tx1"/>
                </a:solidFill>
                <a:latin typeface="Aptos Light" panose="020B0004020202020204" pitchFamily="34" charset="0"/>
              </a:rPr>
              <a:t>CHIP</a:t>
            </a:r>
          </a:p>
        </p:txBody>
      </p:sp>
      <p:sp>
        <p:nvSpPr>
          <p:cNvPr id="32" name="TextBox 31">
            <a:extLst>
              <a:ext uri="{FF2B5EF4-FFF2-40B4-BE49-F238E27FC236}">
                <a16:creationId xmlns:a16="http://schemas.microsoft.com/office/drawing/2014/main" id="{A530B95E-95F1-A5B5-598C-055F21F816DE}"/>
              </a:ext>
            </a:extLst>
          </p:cNvPr>
          <p:cNvSpPr txBox="1"/>
          <p:nvPr/>
        </p:nvSpPr>
        <p:spPr>
          <a:xfrm>
            <a:off x="3258353" y="4489495"/>
            <a:ext cx="2549066" cy="830997"/>
          </a:xfrm>
          <a:prstGeom prst="rect">
            <a:avLst/>
          </a:prstGeom>
          <a:noFill/>
        </p:spPr>
        <p:txBody>
          <a:bodyPr wrap="square" rtlCol="0">
            <a:spAutoFit/>
          </a:bodyPr>
          <a:lstStyle/>
          <a:p>
            <a:pPr algn="ctr"/>
            <a:r>
              <a:rPr lang="en-US" sz="1600" dirty="0">
                <a:latin typeface="Aptos Light" panose="020B0004020202020204" pitchFamily="34" charset="0"/>
              </a:rPr>
              <a:t>High-depth targeted sequencing</a:t>
            </a:r>
          </a:p>
          <a:p>
            <a:pPr algn="ctr"/>
            <a:r>
              <a:rPr lang="en-US" sz="1600" dirty="0">
                <a:latin typeface="Aptos Light" panose="020B0004020202020204" pitchFamily="34" charset="0"/>
              </a:rPr>
              <a:t>(CHIP subtypes)</a:t>
            </a:r>
          </a:p>
        </p:txBody>
      </p:sp>
      <p:sp>
        <p:nvSpPr>
          <p:cNvPr id="33" name="Rectangle 32">
            <a:extLst>
              <a:ext uri="{FF2B5EF4-FFF2-40B4-BE49-F238E27FC236}">
                <a16:creationId xmlns:a16="http://schemas.microsoft.com/office/drawing/2014/main" id="{02F6A1DD-FF7B-BFD6-2362-4125FF6C90E4}"/>
              </a:ext>
            </a:extLst>
          </p:cNvPr>
          <p:cNvSpPr/>
          <p:nvPr/>
        </p:nvSpPr>
        <p:spPr>
          <a:xfrm>
            <a:off x="10655373" y="3964243"/>
            <a:ext cx="1564789" cy="3693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latin typeface="Aptos Light" panose="020B0004020202020204" pitchFamily="34" charset="0"/>
              </a:rPr>
              <a:t>Evaluation</a:t>
            </a:r>
          </a:p>
          <a:p>
            <a:pPr algn="ctr"/>
            <a:endParaRPr lang="en-US" sz="1600" i="1" dirty="0">
              <a:solidFill>
                <a:schemeClr val="tx1"/>
              </a:solidFill>
              <a:latin typeface="Aptos Light" panose="020B0004020202020204" pitchFamily="34" charset="0"/>
            </a:endParaRPr>
          </a:p>
          <a:p>
            <a:pPr algn="ctr"/>
            <a:r>
              <a:rPr lang="en-US" sz="1600" i="1" dirty="0">
                <a:solidFill>
                  <a:schemeClr val="tx1"/>
                </a:solidFill>
                <a:latin typeface="Aptos Light" panose="020B0004020202020204" pitchFamily="34" charset="0"/>
              </a:rPr>
              <a:t>External replication</a:t>
            </a:r>
          </a:p>
          <a:p>
            <a:pPr algn="ctr"/>
            <a:endParaRPr lang="en-US" sz="1600" i="1" dirty="0">
              <a:solidFill>
                <a:schemeClr val="tx1"/>
              </a:solidFill>
              <a:latin typeface="Aptos Light" panose="020B0004020202020204" pitchFamily="34" charset="0"/>
            </a:endParaRPr>
          </a:p>
          <a:p>
            <a:pPr algn="ctr"/>
            <a:r>
              <a:rPr lang="en-US" sz="1600" i="1" dirty="0">
                <a:solidFill>
                  <a:schemeClr val="tx1"/>
                </a:solidFill>
                <a:latin typeface="Aptos Light" panose="020B0004020202020204" pitchFamily="34" charset="0"/>
              </a:rPr>
              <a:t>Mediation analysis</a:t>
            </a:r>
          </a:p>
          <a:p>
            <a:pPr algn="ctr"/>
            <a:endParaRPr lang="en-US" sz="1600" i="1" dirty="0">
              <a:solidFill>
                <a:schemeClr val="tx1"/>
              </a:solidFill>
              <a:latin typeface="Aptos Light" panose="020B0004020202020204" pitchFamily="34" charset="0"/>
            </a:endParaRPr>
          </a:p>
          <a:p>
            <a:pPr algn="ctr"/>
            <a:r>
              <a:rPr lang="en-US" sz="1600" i="1" dirty="0">
                <a:solidFill>
                  <a:schemeClr val="tx1"/>
                </a:solidFill>
                <a:latin typeface="Aptos Light" panose="020B0004020202020204" pitchFamily="34" charset="0"/>
              </a:rPr>
              <a:t>Mendelian Randomization</a:t>
            </a:r>
          </a:p>
          <a:p>
            <a:pPr algn="ctr"/>
            <a:endParaRPr lang="en-US" sz="1600" i="1" dirty="0">
              <a:solidFill>
                <a:schemeClr val="tx1"/>
              </a:solidFill>
              <a:latin typeface="Aptos Light" panose="020B0004020202020204" pitchFamily="34" charset="0"/>
            </a:endParaRPr>
          </a:p>
          <a:p>
            <a:pPr algn="ctr"/>
            <a:endParaRPr lang="en-US" sz="1600" i="1" dirty="0">
              <a:solidFill>
                <a:schemeClr val="tx1"/>
              </a:solidFill>
              <a:latin typeface="Aptos Light" panose="020B0004020202020204" pitchFamily="34" charset="0"/>
            </a:endParaRPr>
          </a:p>
        </p:txBody>
      </p:sp>
      <p:sp>
        <p:nvSpPr>
          <p:cNvPr id="35" name="TextBox 34">
            <a:extLst>
              <a:ext uri="{FF2B5EF4-FFF2-40B4-BE49-F238E27FC236}">
                <a16:creationId xmlns:a16="http://schemas.microsoft.com/office/drawing/2014/main" id="{CE2495B4-9DEF-4B56-DF83-19010B6ED75F}"/>
              </a:ext>
            </a:extLst>
          </p:cNvPr>
          <p:cNvSpPr txBox="1"/>
          <p:nvPr/>
        </p:nvSpPr>
        <p:spPr>
          <a:xfrm>
            <a:off x="5485722" y="3165264"/>
            <a:ext cx="1128346" cy="861774"/>
          </a:xfrm>
          <a:prstGeom prst="rect">
            <a:avLst/>
          </a:prstGeom>
          <a:noFill/>
          <a:ln>
            <a:solidFill>
              <a:schemeClr val="bg1"/>
            </a:solidFill>
          </a:ln>
        </p:spPr>
        <p:txBody>
          <a:bodyPr wrap="square" rtlCol="0">
            <a:spAutoFit/>
          </a:bodyPr>
          <a:lstStyle/>
          <a:p>
            <a:pPr algn="ctr"/>
            <a:r>
              <a:rPr lang="en-US" sz="1600" dirty="0">
                <a:latin typeface="Aptos Light" panose="020B0004020202020204" pitchFamily="34" charset="0"/>
              </a:rPr>
              <a:t>Cross-sectional</a:t>
            </a:r>
          </a:p>
          <a:p>
            <a:pPr algn="ctr"/>
            <a:r>
              <a:rPr lang="en-US" sz="1600" dirty="0">
                <a:latin typeface="Aptos Light" panose="020B0004020202020204" pitchFamily="34" charset="0"/>
              </a:rPr>
              <a:t>(N=977)</a:t>
            </a:r>
          </a:p>
        </p:txBody>
      </p:sp>
      <p:cxnSp>
        <p:nvCxnSpPr>
          <p:cNvPr id="42" name="Connector: Elbow 41">
            <a:extLst>
              <a:ext uri="{FF2B5EF4-FFF2-40B4-BE49-F238E27FC236}">
                <a16:creationId xmlns:a16="http://schemas.microsoft.com/office/drawing/2014/main" id="{4169C2AB-B9DF-C0C4-33C4-D5909BAD993E}"/>
              </a:ext>
            </a:extLst>
          </p:cNvPr>
          <p:cNvCxnSpPr>
            <a:cxnSpLocks/>
          </p:cNvCxnSpPr>
          <p:nvPr/>
        </p:nvCxnSpPr>
        <p:spPr>
          <a:xfrm flipV="1">
            <a:off x="5453808" y="2785727"/>
            <a:ext cx="1645920" cy="915976"/>
          </a:xfrm>
          <a:prstGeom prst="bentConnector3">
            <a:avLst>
              <a:gd name="adj1" fmla="val 74379"/>
            </a:avLst>
          </a:prstGeom>
          <a:ln w="28575">
            <a:tailEnd type="triangle"/>
          </a:ln>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DED2EFF0-367D-2941-0AD7-88C78BB3F643}"/>
              </a:ext>
            </a:extLst>
          </p:cNvPr>
          <p:cNvSpPr txBox="1"/>
          <p:nvPr/>
        </p:nvSpPr>
        <p:spPr>
          <a:xfrm>
            <a:off x="7080239" y="2119476"/>
            <a:ext cx="1988041" cy="646331"/>
          </a:xfrm>
          <a:prstGeom prst="rect">
            <a:avLst/>
          </a:prstGeom>
          <a:noFill/>
        </p:spPr>
        <p:txBody>
          <a:bodyPr wrap="square" rtlCol="0">
            <a:spAutoFit/>
          </a:bodyPr>
          <a:lstStyle/>
          <a:p>
            <a:r>
              <a:rPr lang="en-US" sz="2000" dirty="0">
                <a:latin typeface="Aptos Light" panose="020B0004020202020204" pitchFamily="34" charset="0"/>
              </a:rPr>
              <a:t>Single protein</a:t>
            </a:r>
          </a:p>
          <a:p>
            <a:r>
              <a:rPr lang="en-US" sz="1600" i="1" dirty="0">
                <a:latin typeface="Aptos Light" panose="020B0004020202020204" pitchFamily="34" charset="0"/>
              </a:rPr>
              <a:t>Logistic regression</a:t>
            </a:r>
            <a:endParaRPr lang="en-US" i="1" dirty="0">
              <a:latin typeface="Aptos Light" panose="020B0004020202020204" pitchFamily="34" charset="0"/>
            </a:endParaRPr>
          </a:p>
        </p:txBody>
      </p:sp>
      <p:sp>
        <p:nvSpPr>
          <p:cNvPr id="44" name="TextBox 43">
            <a:extLst>
              <a:ext uri="{FF2B5EF4-FFF2-40B4-BE49-F238E27FC236}">
                <a16:creationId xmlns:a16="http://schemas.microsoft.com/office/drawing/2014/main" id="{8C3BC8A6-8F16-2F68-E387-8EEE9C22F4ED}"/>
              </a:ext>
            </a:extLst>
          </p:cNvPr>
          <p:cNvSpPr txBox="1"/>
          <p:nvPr/>
        </p:nvSpPr>
        <p:spPr>
          <a:xfrm>
            <a:off x="7036758" y="3869609"/>
            <a:ext cx="2287988" cy="646331"/>
          </a:xfrm>
          <a:prstGeom prst="rect">
            <a:avLst/>
          </a:prstGeom>
          <a:noFill/>
        </p:spPr>
        <p:txBody>
          <a:bodyPr wrap="square" rtlCol="0">
            <a:spAutoFit/>
          </a:bodyPr>
          <a:lstStyle/>
          <a:p>
            <a:r>
              <a:rPr lang="en-US" sz="2000" dirty="0">
                <a:latin typeface="Aptos Light" panose="020B0004020202020204" pitchFamily="34" charset="0"/>
              </a:rPr>
              <a:t>Protein signature</a:t>
            </a:r>
          </a:p>
          <a:p>
            <a:r>
              <a:rPr lang="en-US" sz="1600" i="1" dirty="0">
                <a:latin typeface="Aptos Light" panose="020B0004020202020204" pitchFamily="34" charset="0"/>
              </a:rPr>
              <a:t>Elastic net regression</a:t>
            </a:r>
          </a:p>
        </p:txBody>
      </p:sp>
      <p:cxnSp>
        <p:nvCxnSpPr>
          <p:cNvPr id="45" name="Connector: Elbow 44">
            <a:extLst>
              <a:ext uri="{FF2B5EF4-FFF2-40B4-BE49-F238E27FC236}">
                <a16:creationId xmlns:a16="http://schemas.microsoft.com/office/drawing/2014/main" id="{2D78D5C2-CD7E-2B98-5EB2-F9F9F7109954}"/>
              </a:ext>
            </a:extLst>
          </p:cNvPr>
          <p:cNvCxnSpPr>
            <a:cxnSpLocks/>
          </p:cNvCxnSpPr>
          <p:nvPr/>
        </p:nvCxnSpPr>
        <p:spPr>
          <a:xfrm rot="16200000" flipH="1">
            <a:off x="6375334" y="3975255"/>
            <a:ext cx="1005840" cy="411480"/>
          </a:xfrm>
          <a:prstGeom prst="bentConnector2">
            <a:avLst/>
          </a:prstGeom>
          <a:ln w="28575">
            <a:tailEnd type="triangle"/>
          </a:ln>
        </p:spPr>
        <p:style>
          <a:lnRef idx="2">
            <a:schemeClr val="dk1"/>
          </a:lnRef>
          <a:fillRef idx="0">
            <a:schemeClr val="dk1"/>
          </a:fillRef>
          <a:effectRef idx="1">
            <a:schemeClr val="dk1"/>
          </a:effectRef>
          <a:fontRef idx="minor">
            <a:schemeClr val="tx1"/>
          </a:fontRef>
        </p:style>
      </p:cxnSp>
      <p:sp>
        <p:nvSpPr>
          <p:cNvPr id="1029" name="TextBox 1028">
            <a:extLst>
              <a:ext uri="{FF2B5EF4-FFF2-40B4-BE49-F238E27FC236}">
                <a16:creationId xmlns:a16="http://schemas.microsoft.com/office/drawing/2014/main" id="{86D3FD73-52F2-ECAE-7C5F-B358394D9DFB}"/>
              </a:ext>
            </a:extLst>
          </p:cNvPr>
          <p:cNvSpPr txBox="1"/>
          <p:nvPr/>
        </p:nvSpPr>
        <p:spPr>
          <a:xfrm>
            <a:off x="9138724" y="3462289"/>
            <a:ext cx="1212115" cy="707886"/>
          </a:xfrm>
          <a:prstGeom prst="rect">
            <a:avLst/>
          </a:prstGeom>
          <a:noFill/>
          <a:ln w="28575">
            <a:solidFill>
              <a:schemeClr val="tx1"/>
            </a:solidFill>
          </a:ln>
        </p:spPr>
        <p:txBody>
          <a:bodyPr wrap="square" rtlCol="0">
            <a:spAutoFit/>
          </a:bodyPr>
          <a:lstStyle/>
          <a:p>
            <a:r>
              <a:rPr lang="en-US" sz="2000" dirty="0">
                <a:latin typeface="Aptos Light" panose="020B0004020202020204" pitchFamily="34" charset="0"/>
              </a:rPr>
              <a:t>Identified proteins</a:t>
            </a:r>
          </a:p>
        </p:txBody>
      </p:sp>
      <p:sp>
        <p:nvSpPr>
          <p:cNvPr id="1030" name="Rectangle 1029">
            <a:extLst>
              <a:ext uri="{FF2B5EF4-FFF2-40B4-BE49-F238E27FC236}">
                <a16:creationId xmlns:a16="http://schemas.microsoft.com/office/drawing/2014/main" id="{84A0A969-9778-4704-65C5-3DF51757C3FC}"/>
              </a:ext>
            </a:extLst>
          </p:cNvPr>
          <p:cNvSpPr/>
          <p:nvPr/>
        </p:nvSpPr>
        <p:spPr>
          <a:xfrm>
            <a:off x="7112235" y="2184080"/>
            <a:ext cx="1850393" cy="137434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Rectangle 1030">
            <a:extLst>
              <a:ext uri="{FF2B5EF4-FFF2-40B4-BE49-F238E27FC236}">
                <a16:creationId xmlns:a16="http://schemas.microsoft.com/office/drawing/2014/main" id="{310328B6-B747-529B-6013-FACF84915D3E}"/>
              </a:ext>
            </a:extLst>
          </p:cNvPr>
          <p:cNvSpPr/>
          <p:nvPr/>
        </p:nvSpPr>
        <p:spPr>
          <a:xfrm>
            <a:off x="7112236" y="3924857"/>
            <a:ext cx="1850392" cy="149071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33" name="Connector: Elbow 1032">
            <a:extLst>
              <a:ext uri="{FF2B5EF4-FFF2-40B4-BE49-F238E27FC236}">
                <a16:creationId xmlns:a16="http://schemas.microsoft.com/office/drawing/2014/main" id="{1570335D-2482-0A7B-BCF7-2B97F9728B89}"/>
              </a:ext>
            </a:extLst>
          </p:cNvPr>
          <p:cNvCxnSpPr>
            <a:cxnSpLocks/>
            <a:endCxn id="1029" idx="0"/>
          </p:cNvCxnSpPr>
          <p:nvPr/>
        </p:nvCxnSpPr>
        <p:spPr>
          <a:xfrm>
            <a:off x="8990869" y="2816226"/>
            <a:ext cx="753913" cy="646063"/>
          </a:xfrm>
          <a:prstGeom prst="bentConnector2">
            <a:avLst/>
          </a:prstGeom>
          <a:ln w="28575">
            <a:tailEnd type="triangle"/>
          </a:ln>
        </p:spPr>
        <p:style>
          <a:lnRef idx="2">
            <a:schemeClr val="dk1"/>
          </a:lnRef>
          <a:fillRef idx="0">
            <a:schemeClr val="dk1"/>
          </a:fillRef>
          <a:effectRef idx="1">
            <a:schemeClr val="dk1"/>
          </a:effectRef>
          <a:fontRef idx="minor">
            <a:schemeClr val="tx1"/>
          </a:fontRef>
        </p:style>
      </p:cxnSp>
      <p:cxnSp>
        <p:nvCxnSpPr>
          <p:cNvPr id="1035" name="Connector: Elbow 1034">
            <a:extLst>
              <a:ext uri="{FF2B5EF4-FFF2-40B4-BE49-F238E27FC236}">
                <a16:creationId xmlns:a16="http://schemas.microsoft.com/office/drawing/2014/main" id="{86862669-40D0-CA9D-71F4-1227C235B97E}"/>
              </a:ext>
            </a:extLst>
          </p:cNvPr>
          <p:cNvCxnSpPr>
            <a:cxnSpLocks/>
            <a:stCxn id="1031" idx="3"/>
            <a:endCxn id="1029" idx="2"/>
          </p:cNvCxnSpPr>
          <p:nvPr/>
        </p:nvCxnSpPr>
        <p:spPr>
          <a:xfrm flipV="1">
            <a:off x="8962628" y="4170175"/>
            <a:ext cx="782154" cy="500041"/>
          </a:xfrm>
          <a:prstGeom prst="bentConnector2">
            <a:avLst/>
          </a:prstGeom>
          <a:ln w="28575">
            <a:tailEnd type="triangle"/>
          </a:ln>
        </p:spPr>
        <p:style>
          <a:lnRef idx="2">
            <a:schemeClr val="dk1"/>
          </a:lnRef>
          <a:fillRef idx="0">
            <a:schemeClr val="dk1"/>
          </a:fillRef>
          <a:effectRef idx="1">
            <a:schemeClr val="dk1"/>
          </a:effectRef>
          <a:fontRef idx="minor">
            <a:schemeClr val="tx1"/>
          </a:fontRef>
        </p:style>
      </p:cxnSp>
      <p:pic>
        <p:nvPicPr>
          <p:cNvPr id="1054" name="Picture 4" descr="Volcano Plot 5 (Blue and Orange) | BioRender Science Templates">
            <a:extLst>
              <a:ext uri="{FF2B5EF4-FFF2-40B4-BE49-F238E27FC236}">
                <a16:creationId xmlns:a16="http://schemas.microsoft.com/office/drawing/2014/main" id="{0AF65171-4E81-75FC-073F-5180F31E7A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54" t="20620" r="29325" b="18914"/>
          <a:stretch>
            <a:fillRect/>
          </a:stretch>
        </p:blipFill>
        <p:spPr bwMode="auto">
          <a:xfrm>
            <a:off x="7280414" y="2727428"/>
            <a:ext cx="1398469" cy="78926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6" descr="Building an Elastic-Net Cox Model with Time-Dependent covariates – Erik  Drysdale – bioeconometRician">
            <a:extLst>
              <a:ext uri="{FF2B5EF4-FFF2-40B4-BE49-F238E27FC236}">
                <a16:creationId xmlns:a16="http://schemas.microsoft.com/office/drawing/2014/main" id="{886745FD-A3CF-8603-3A83-18602E2D92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57" t="8341" r="61102" b="24217"/>
          <a:stretch>
            <a:fillRect/>
          </a:stretch>
        </p:blipFill>
        <p:spPr bwMode="auto">
          <a:xfrm>
            <a:off x="7334793" y="4477690"/>
            <a:ext cx="1344090" cy="892506"/>
          </a:xfrm>
          <a:prstGeom prst="rect">
            <a:avLst/>
          </a:prstGeom>
          <a:noFill/>
          <a:extLst>
            <a:ext uri="{909E8E84-426E-40DD-AFC4-6F175D3DCCD1}">
              <a14:hiddenFill xmlns:a14="http://schemas.microsoft.com/office/drawing/2010/main">
                <a:solidFill>
                  <a:srgbClr val="FFFFFF"/>
                </a:solidFill>
              </a14:hiddenFill>
            </a:ext>
          </a:extLst>
        </p:spPr>
      </p:pic>
      <p:sp>
        <p:nvSpPr>
          <p:cNvPr id="1066" name="Left Brace 1065">
            <a:extLst>
              <a:ext uri="{FF2B5EF4-FFF2-40B4-BE49-F238E27FC236}">
                <a16:creationId xmlns:a16="http://schemas.microsoft.com/office/drawing/2014/main" id="{9C6ABE9C-E49F-05ED-D60B-65F5D818CB19}"/>
              </a:ext>
            </a:extLst>
          </p:cNvPr>
          <p:cNvSpPr/>
          <p:nvPr/>
        </p:nvSpPr>
        <p:spPr>
          <a:xfrm>
            <a:off x="10449076" y="2727519"/>
            <a:ext cx="284639" cy="2228237"/>
          </a:xfrm>
          <a:prstGeom prst="leftBrace">
            <a:avLst>
              <a:gd name="adj1" fmla="val 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latin typeface="Aptos Light" panose="020B0004020202020204" pitchFamily="34" charset="0"/>
            </a:endParaRPr>
          </a:p>
        </p:txBody>
      </p:sp>
      <p:cxnSp>
        <p:nvCxnSpPr>
          <p:cNvPr id="2" name="Connector: Elbow 1">
            <a:extLst>
              <a:ext uri="{FF2B5EF4-FFF2-40B4-BE49-F238E27FC236}">
                <a16:creationId xmlns:a16="http://schemas.microsoft.com/office/drawing/2014/main" id="{8872E7A2-7FD7-A492-68D1-40CF0550FFF4}"/>
              </a:ext>
            </a:extLst>
          </p:cNvPr>
          <p:cNvCxnSpPr>
            <a:cxnSpLocks/>
            <a:stCxn id="1030" idx="3"/>
            <a:endCxn id="1031" idx="0"/>
          </p:cNvCxnSpPr>
          <p:nvPr/>
        </p:nvCxnSpPr>
        <p:spPr>
          <a:xfrm flipH="1">
            <a:off x="8037432" y="2871252"/>
            <a:ext cx="925196" cy="1053605"/>
          </a:xfrm>
          <a:prstGeom prst="bentConnector4">
            <a:avLst>
              <a:gd name="adj1" fmla="val -12354"/>
              <a:gd name="adj2" fmla="val 82610"/>
            </a:avLst>
          </a:prstGeom>
          <a:ln w="28575">
            <a:prstDash val="sysDash"/>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7C4DD929-EA38-2184-7A74-D1BCE8E369E4}"/>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Tree>
    <p:extLst>
      <p:ext uri="{BB962C8B-B14F-4D97-AF65-F5344CB8AC3E}">
        <p14:creationId xmlns:p14="http://schemas.microsoft.com/office/powerpoint/2010/main" val="424393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6A493-B219-2BCC-369B-D92570C9CB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50BC0-07BF-2263-7E11-2CEAFACA83FF}"/>
              </a:ext>
            </a:extLst>
          </p:cNvPr>
          <p:cNvSpPr>
            <a:spLocks noGrp="1"/>
          </p:cNvSpPr>
          <p:nvPr>
            <p:ph type="title"/>
          </p:nvPr>
        </p:nvSpPr>
        <p:spPr/>
        <p:txBody>
          <a:bodyPr>
            <a:normAutofit/>
          </a:bodyPr>
          <a:lstStyle/>
          <a:p>
            <a:pPr algn="ctr"/>
            <a:r>
              <a:rPr lang="en-US" sz="3600" dirty="0"/>
              <a:t>Developing protein signatures of CHIP</a:t>
            </a:r>
          </a:p>
        </p:txBody>
      </p:sp>
      <p:sp>
        <p:nvSpPr>
          <p:cNvPr id="9" name="TextBox 8">
            <a:extLst>
              <a:ext uri="{FF2B5EF4-FFF2-40B4-BE49-F238E27FC236}">
                <a16:creationId xmlns:a16="http://schemas.microsoft.com/office/drawing/2014/main" id="{8216313A-1883-88BF-B275-C50C625C1957}"/>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14" name="TextBox 13">
            <a:extLst>
              <a:ext uri="{FF2B5EF4-FFF2-40B4-BE49-F238E27FC236}">
                <a16:creationId xmlns:a16="http://schemas.microsoft.com/office/drawing/2014/main" id="{3E51D76B-B7D1-11B5-C352-3C1F24F5E22C}"/>
              </a:ext>
            </a:extLst>
          </p:cNvPr>
          <p:cNvSpPr txBox="1"/>
          <p:nvPr/>
        </p:nvSpPr>
        <p:spPr>
          <a:xfrm>
            <a:off x="1897074" y="4264083"/>
            <a:ext cx="2079223" cy="584775"/>
          </a:xfrm>
          <a:prstGeom prst="rect">
            <a:avLst/>
          </a:prstGeom>
          <a:noFill/>
        </p:spPr>
        <p:txBody>
          <a:bodyPr wrap="square" rtlCol="0">
            <a:spAutoFit/>
          </a:bodyPr>
          <a:lstStyle/>
          <a:p>
            <a:pPr algn="ctr"/>
            <a:r>
              <a:rPr lang="en-US" sz="1600" dirty="0">
                <a:latin typeface="Aptos Light" panose="020B0004020202020204" pitchFamily="34" charset="0"/>
              </a:rPr>
              <a:t>Mixture parameter selection</a:t>
            </a:r>
          </a:p>
        </p:txBody>
      </p:sp>
      <p:sp>
        <p:nvSpPr>
          <p:cNvPr id="19" name="TextBox 18">
            <a:extLst>
              <a:ext uri="{FF2B5EF4-FFF2-40B4-BE49-F238E27FC236}">
                <a16:creationId xmlns:a16="http://schemas.microsoft.com/office/drawing/2014/main" id="{D233E856-0E36-93F9-6ABA-610FC11E18DE}"/>
              </a:ext>
            </a:extLst>
          </p:cNvPr>
          <p:cNvSpPr txBox="1"/>
          <p:nvPr/>
        </p:nvSpPr>
        <p:spPr>
          <a:xfrm>
            <a:off x="1858002" y="1887825"/>
            <a:ext cx="2091878"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Proteomics data</a:t>
            </a:r>
          </a:p>
          <a:p>
            <a:pPr algn="ctr"/>
            <a:r>
              <a:rPr lang="en-US" dirty="0">
                <a:latin typeface="Aptos Light" panose="020B0004020202020204" pitchFamily="34" charset="0"/>
              </a:rPr>
              <a:t>(</a:t>
            </a:r>
            <a:r>
              <a:rPr lang="en-US" dirty="0" err="1">
                <a:latin typeface="Aptos Light" panose="020B0004020202020204" pitchFamily="34" charset="0"/>
              </a:rPr>
              <a:t>N</a:t>
            </a:r>
            <a:r>
              <a:rPr lang="en-US" sz="1400" dirty="0" err="1">
                <a:latin typeface="Aptos Light" panose="020B0004020202020204" pitchFamily="34" charset="0"/>
              </a:rPr>
              <a:t>protein</a:t>
            </a:r>
            <a:r>
              <a:rPr lang="en-US" dirty="0">
                <a:latin typeface="Aptos Light" panose="020B0004020202020204" pitchFamily="34" charset="0"/>
              </a:rPr>
              <a:t>=4830)</a:t>
            </a:r>
          </a:p>
        </p:txBody>
      </p:sp>
      <p:sp>
        <p:nvSpPr>
          <p:cNvPr id="27" name="TextBox 26">
            <a:extLst>
              <a:ext uri="{FF2B5EF4-FFF2-40B4-BE49-F238E27FC236}">
                <a16:creationId xmlns:a16="http://schemas.microsoft.com/office/drawing/2014/main" id="{21858CB2-6DAC-9AC3-1561-18533CCC8061}"/>
              </a:ext>
            </a:extLst>
          </p:cNvPr>
          <p:cNvSpPr txBox="1"/>
          <p:nvPr/>
        </p:nvSpPr>
        <p:spPr>
          <a:xfrm>
            <a:off x="4588115" y="5561778"/>
            <a:ext cx="2686171" cy="830997"/>
          </a:xfrm>
          <a:prstGeom prst="rect">
            <a:avLst/>
          </a:prstGeom>
          <a:noFill/>
        </p:spPr>
        <p:txBody>
          <a:bodyPr wrap="square" rtlCol="0">
            <a:spAutoFit/>
          </a:bodyPr>
          <a:lstStyle/>
          <a:p>
            <a:pPr fontAlgn="base"/>
            <a:r>
              <a:rPr lang="en-US" sz="1600" dirty="0">
                <a:solidFill>
                  <a:srgbClr val="000000"/>
                </a:solidFill>
                <a:latin typeface="Aptos Light" panose="020B0004020202020204" pitchFamily="34" charset="0"/>
              </a:rPr>
              <a:t>Proteins with high stability (&gt;90%) are kept for final protein signatures</a:t>
            </a:r>
          </a:p>
        </p:txBody>
      </p:sp>
      <p:sp>
        <p:nvSpPr>
          <p:cNvPr id="30" name="TextBox 29">
            <a:extLst>
              <a:ext uri="{FF2B5EF4-FFF2-40B4-BE49-F238E27FC236}">
                <a16:creationId xmlns:a16="http://schemas.microsoft.com/office/drawing/2014/main" id="{6195D21B-4201-5C71-67CD-A754F47D1D36}"/>
              </a:ext>
            </a:extLst>
          </p:cNvPr>
          <p:cNvSpPr txBox="1"/>
          <p:nvPr/>
        </p:nvSpPr>
        <p:spPr>
          <a:xfrm>
            <a:off x="1999791" y="2747036"/>
            <a:ext cx="1772470"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Preselection</a:t>
            </a:r>
          </a:p>
          <a:p>
            <a:pPr algn="ctr"/>
            <a:r>
              <a:rPr lang="en-US" dirty="0">
                <a:latin typeface="Aptos Light" panose="020B0004020202020204" pitchFamily="34" charset="0"/>
              </a:rPr>
              <a:t>(</a:t>
            </a:r>
            <a:r>
              <a:rPr lang="en-US" dirty="0" err="1">
                <a:latin typeface="Aptos Light" panose="020B0004020202020204" pitchFamily="34" charset="0"/>
              </a:rPr>
              <a:t>N</a:t>
            </a:r>
            <a:r>
              <a:rPr lang="en-US" sz="1400" dirty="0" err="1">
                <a:latin typeface="Aptos Light" panose="020B0004020202020204" pitchFamily="34" charset="0"/>
              </a:rPr>
              <a:t>protein</a:t>
            </a:r>
            <a:r>
              <a:rPr lang="en-US" dirty="0">
                <a:latin typeface="Aptos Light" panose="020B0004020202020204" pitchFamily="34" charset="0"/>
              </a:rPr>
              <a:t>=904)</a:t>
            </a:r>
          </a:p>
        </p:txBody>
      </p:sp>
      <p:sp>
        <p:nvSpPr>
          <p:cNvPr id="32" name="TextBox 31">
            <a:extLst>
              <a:ext uri="{FF2B5EF4-FFF2-40B4-BE49-F238E27FC236}">
                <a16:creationId xmlns:a16="http://schemas.microsoft.com/office/drawing/2014/main" id="{A0DF501B-8315-61A6-B831-B127C2CABC24}"/>
              </a:ext>
            </a:extLst>
          </p:cNvPr>
          <p:cNvSpPr txBox="1"/>
          <p:nvPr/>
        </p:nvSpPr>
        <p:spPr>
          <a:xfrm>
            <a:off x="4647771" y="2788830"/>
            <a:ext cx="2091878" cy="584775"/>
          </a:xfrm>
          <a:prstGeom prst="rect">
            <a:avLst/>
          </a:prstGeom>
          <a:noFill/>
        </p:spPr>
        <p:txBody>
          <a:bodyPr wrap="square" rtlCol="0">
            <a:spAutoFit/>
          </a:bodyPr>
          <a:lstStyle/>
          <a:p>
            <a:pPr algn="ctr"/>
            <a:r>
              <a:rPr lang="en-US" sz="1600" dirty="0">
                <a:latin typeface="Aptos Light" panose="020B0004020202020204" pitchFamily="34" charset="0"/>
              </a:rPr>
              <a:t>Multivariate regression p &lt;0.1</a:t>
            </a:r>
          </a:p>
        </p:txBody>
      </p:sp>
      <p:sp>
        <p:nvSpPr>
          <p:cNvPr id="33" name="TextBox 32">
            <a:extLst>
              <a:ext uri="{FF2B5EF4-FFF2-40B4-BE49-F238E27FC236}">
                <a16:creationId xmlns:a16="http://schemas.microsoft.com/office/drawing/2014/main" id="{EF1DC285-CAC1-0D89-5863-15A2350F4CA6}"/>
              </a:ext>
            </a:extLst>
          </p:cNvPr>
          <p:cNvSpPr txBox="1"/>
          <p:nvPr/>
        </p:nvSpPr>
        <p:spPr>
          <a:xfrm>
            <a:off x="4475194" y="1887825"/>
            <a:ext cx="2475773" cy="584775"/>
          </a:xfrm>
          <a:prstGeom prst="rect">
            <a:avLst/>
          </a:prstGeom>
          <a:noFill/>
        </p:spPr>
        <p:txBody>
          <a:bodyPr wrap="square" rtlCol="0">
            <a:spAutoFit/>
          </a:bodyPr>
          <a:lstStyle/>
          <a:p>
            <a:pPr algn="ctr"/>
            <a:r>
              <a:rPr lang="en-US" sz="1600" dirty="0">
                <a:latin typeface="Aptos Light" panose="020B0004020202020204" pitchFamily="34" charset="0"/>
              </a:rPr>
              <a:t>Standard QC, MAD-based </a:t>
            </a:r>
            <a:r>
              <a:rPr lang="en-US" sz="1600" dirty="0" err="1">
                <a:latin typeface="Aptos Light" panose="020B0004020202020204" pitchFamily="34" charset="0"/>
              </a:rPr>
              <a:t>winsorization</a:t>
            </a:r>
            <a:endParaRPr lang="en-US" sz="1600" dirty="0">
              <a:latin typeface="Aptos Light" panose="020B0004020202020204" pitchFamily="34" charset="0"/>
            </a:endParaRPr>
          </a:p>
        </p:txBody>
      </p:sp>
      <p:sp>
        <p:nvSpPr>
          <p:cNvPr id="34" name="TextBox 33">
            <a:extLst>
              <a:ext uri="{FF2B5EF4-FFF2-40B4-BE49-F238E27FC236}">
                <a16:creationId xmlns:a16="http://schemas.microsoft.com/office/drawing/2014/main" id="{BBE29205-A8AA-4C5F-09FD-C82A797009D6}"/>
              </a:ext>
            </a:extLst>
          </p:cNvPr>
          <p:cNvSpPr txBox="1"/>
          <p:nvPr/>
        </p:nvSpPr>
        <p:spPr>
          <a:xfrm>
            <a:off x="1795352" y="3613200"/>
            <a:ext cx="2435685"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Penalized multinominal regression (Elastic net)</a:t>
            </a:r>
          </a:p>
        </p:txBody>
      </p:sp>
      <p:sp>
        <p:nvSpPr>
          <p:cNvPr id="36" name="TextBox 35">
            <a:extLst>
              <a:ext uri="{FF2B5EF4-FFF2-40B4-BE49-F238E27FC236}">
                <a16:creationId xmlns:a16="http://schemas.microsoft.com/office/drawing/2014/main" id="{26DC9F78-1DAC-6C70-114A-FEB565DDDA94}"/>
              </a:ext>
            </a:extLst>
          </p:cNvPr>
          <p:cNvSpPr txBox="1"/>
          <p:nvPr/>
        </p:nvSpPr>
        <p:spPr>
          <a:xfrm>
            <a:off x="4588115" y="4302509"/>
            <a:ext cx="2475773" cy="338554"/>
          </a:xfrm>
          <a:prstGeom prst="rect">
            <a:avLst/>
          </a:prstGeom>
          <a:noFill/>
        </p:spPr>
        <p:txBody>
          <a:bodyPr wrap="square" rtlCol="0">
            <a:spAutoFit/>
          </a:bodyPr>
          <a:lstStyle/>
          <a:p>
            <a:pPr algn="ctr"/>
            <a:r>
              <a:rPr lang="en-US" sz="1600" dirty="0">
                <a:latin typeface="Aptos Light" panose="020B0004020202020204" pitchFamily="34" charset="0"/>
              </a:rPr>
              <a:t>10-fold cross-validation</a:t>
            </a:r>
          </a:p>
        </p:txBody>
      </p:sp>
      <p:sp>
        <p:nvSpPr>
          <p:cNvPr id="37" name="TextBox 36">
            <a:extLst>
              <a:ext uri="{FF2B5EF4-FFF2-40B4-BE49-F238E27FC236}">
                <a16:creationId xmlns:a16="http://schemas.microsoft.com/office/drawing/2014/main" id="{D41C5BB6-127E-56A5-5FAA-3856FE8439C1}"/>
              </a:ext>
            </a:extLst>
          </p:cNvPr>
          <p:cNvSpPr txBox="1"/>
          <p:nvPr/>
        </p:nvSpPr>
        <p:spPr>
          <a:xfrm>
            <a:off x="1820757" y="4878065"/>
            <a:ext cx="2419662" cy="584775"/>
          </a:xfrm>
          <a:prstGeom prst="rect">
            <a:avLst/>
          </a:prstGeom>
          <a:noFill/>
        </p:spPr>
        <p:txBody>
          <a:bodyPr wrap="square" rtlCol="0">
            <a:spAutoFit/>
          </a:bodyPr>
          <a:lstStyle/>
          <a:p>
            <a:pPr algn="ctr"/>
            <a:r>
              <a:rPr lang="en-US" sz="1600" dirty="0">
                <a:latin typeface="Aptos Light" panose="020B0004020202020204" pitchFamily="34" charset="0"/>
              </a:rPr>
              <a:t>Nested model training, testing and evaluation</a:t>
            </a:r>
          </a:p>
        </p:txBody>
      </p:sp>
      <p:sp>
        <p:nvSpPr>
          <p:cNvPr id="42" name="TextBox 41">
            <a:extLst>
              <a:ext uri="{FF2B5EF4-FFF2-40B4-BE49-F238E27FC236}">
                <a16:creationId xmlns:a16="http://schemas.microsoft.com/office/drawing/2014/main" id="{593A708B-DDB6-01D8-B14B-465CEBFF591D}"/>
              </a:ext>
            </a:extLst>
          </p:cNvPr>
          <p:cNvSpPr txBox="1"/>
          <p:nvPr/>
        </p:nvSpPr>
        <p:spPr>
          <a:xfrm>
            <a:off x="1799209" y="5652739"/>
            <a:ext cx="2419662"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Final protein signatures</a:t>
            </a:r>
          </a:p>
          <a:p>
            <a:pPr algn="ctr"/>
            <a:r>
              <a:rPr lang="en-US" dirty="0">
                <a:latin typeface="Aptos Light" panose="020B0004020202020204" pitchFamily="34" charset="0"/>
              </a:rPr>
              <a:t>(</a:t>
            </a:r>
            <a:r>
              <a:rPr lang="en-US" dirty="0" err="1">
                <a:latin typeface="Aptos Light" panose="020B0004020202020204" pitchFamily="34" charset="0"/>
              </a:rPr>
              <a:t>N</a:t>
            </a:r>
            <a:r>
              <a:rPr lang="en-US" sz="1400" dirty="0" err="1">
                <a:latin typeface="Aptos Light" panose="020B0004020202020204" pitchFamily="34" charset="0"/>
              </a:rPr>
              <a:t>protein</a:t>
            </a:r>
            <a:r>
              <a:rPr lang="en-US" dirty="0">
                <a:latin typeface="Aptos Light" panose="020B0004020202020204" pitchFamily="34" charset="0"/>
              </a:rPr>
              <a:t>=172)</a:t>
            </a:r>
          </a:p>
        </p:txBody>
      </p:sp>
      <p:sp>
        <p:nvSpPr>
          <p:cNvPr id="3" name="Rectangle 2">
            <a:extLst>
              <a:ext uri="{FF2B5EF4-FFF2-40B4-BE49-F238E27FC236}">
                <a16:creationId xmlns:a16="http://schemas.microsoft.com/office/drawing/2014/main" id="{D7EDB61B-37AE-F33B-D5CF-A83B7F245EB6}"/>
              </a:ext>
            </a:extLst>
          </p:cNvPr>
          <p:cNvSpPr/>
          <p:nvPr/>
        </p:nvSpPr>
        <p:spPr>
          <a:xfrm>
            <a:off x="1797946" y="3615003"/>
            <a:ext cx="2419662" cy="18237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cxnSp>
        <p:nvCxnSpPr>
          <p:cNvPr id="10" name="Straight Arrow Connector 9">
            <a:extLst>
              <a:ext uri="{FF2B5EF4-FFF2-40B4-BE49-F238E27FC236}">
                <a16:creationId xmlns:a16="http://schemas.microsoft.com/office/drawing/2014/main" id="{69213337-A170-6189-F14E-0C414D0B0E00}"/>
              </a:ext>
            </a:extLst>
          </p:cNvPr>
          <p:cNvCxnSpPr>
            <a:cxnSpLocks/>
            <a:stCxn id="4" idx="2"/>
            <a:endCxn id="7" idx="0"/>
          </p:cNvCxnSpPr>
          <p:nvPr/>
        </p:nvCxnSpPr>
        <p:spPr>
          <a:xfrm>
            <a:off x="3007777" y="2495356"/>
            <a:ext cx="0" cy="2604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4E157975-E828-55C5-CA93-2667787D8C9C}"/>
              </a:ext>
            </a:extLst>
          </p:cNvPr>
          <p:cNvSpPr/>
          <p:nvPr/>
        </p:nvSpPr>
        <p:spPr>
          <a:xfrm>
            <a:off x="1797946" y="1919449"/>
            <a:ext cx="2419661" cy="575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3777A3-6EF0-DF0D-D36C-205EA3036308}"/>
              </a:ext>
            </a:extLst>
          </p:cNvPr>
          <p:cNvSpPr/>
          <p:nvPr/>
        </p:nvSpPr>
        <p:spPr>
          <a:xfrm>
            <a:off x="1797947" y="2755792"/>
            <a:ext cx="2419660" cy="6463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0AED6-18B8-961E-B688-E0323C42ACDE}"/>
              </a:ext>
            </a:extLst>
          </p:cNvPr>
          <p:cNvSpPr/>
          <p:nvPr/>
        </p:nvSpPr>
        <p:spPr>
          <a:xfrm>
            <a:off x="1797946" y="5690778"/>
            <a:ext cx="2419661" cy="575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5E0EE2C-B110-59F7-B10C-D34E13112D60}"/>
              </a:ext>
            </a:extLst>
          </p:cNvPr>
          <p:cNvCxnSpPr>
            <a:cxnSpLocks/>
            <a:stCxn id="7" idx="2"/>
            <a:endCxn id="3" idx="0"/>
          </p:cNvCxnSpPr>
          <p:nvPr/>
        </p:nvCxnSpPr>
        <p:spPr>
          <a:xfrm>
            <a:off x="3007777" y="3402123"/>
            <a:ext cx="0" cy="2128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56AA883-750F-A6EB-B5FB-9660685C34A3}"/>
              </a:ext>
            </a:extLst>
          </p:cNvPr>
          <p:cNvCxnSpPr>
            <a:cxnSpLocks/>
            <a:stCxn id="3" idx="2"/>
            <a:endCxn id="18" idx="0"/>
          </p:cNvCxnSpPr>
          <p:nvPr/>
        </p:nvCxnSpPr>
        <p:spPr>
          <a:xfrm>
            <a:off x="3007777" y="5438721"/>
            <a:ext cx="0" cy="2520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CD06F7D-B9A9-4623-B360-C11C56BEF42E}"/>
              </a:ext>
            </a:extLst>
          </p:cNvPr>
          <p:cNvCxnSpPr>
            <a:cxnSpLocks/>
          </p:cNvCxnSpPr>
          <p:nvPr/>
        </p:nvCxnSpPr>
        <p:spPr>
          <a:xfrm>
            <a:off x="3870251" y="4471786"/>
            <a:ext cx="76995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Arrow: Right 44">
            <a:extLst>
              <a:ext uri="{FF2B5EF4-FFF2-40B4-BE49-F238E27FC236}">
                <a16:creationId xmlns:a16="http://schemas.microsoft.com/office/drawing/2014/main" id="{D7669D0A-F28B-81EB-E011-F284BC7239D9}"/>
              </a:ext>
            </a:extLst>
          </p:cNvPr>
          <p:cNvSpPr/>
          <p:nvPr/>
        </p:nvSpPr>
        <p:spPr>
          <a:xfrm>
            <a:off x="4134679" y="4976017"/>
            <a:ext cx="3118062" cy="204751"/>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51A56EDF-6FD2-CBA6-FB5C-E4B873F025BF}"/>
              </a:ext>
            </a:extLst>
          </p:cNvPr>
          <p:cNvCxnSpPr>
            <a:cxnSpLocks/>
            <a:stCxn id="7" idx="3"/>
            <a:endCxn id="32" idx="1"/>
          </p:cNvCxnSpPr>
          <p:nvPr/>
        </p:nvCxnSpPr>
        <p:spPr>
          <a:xfrm>
            <a:off x="4217607" y="3078958"/>
            <a:ext cx="430164" cy="22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0FF8F24-77CA-01A4-FD38-AB94E5DCCA46}"/>
              </a:ext>
            </a:extLst>
          </p:cNvPr>
          <p:cNvCxnSpPr>
            <a:cxnSpLocks/>
            <a:stCxn id="4" idx="3"/>
          </p:cNvCxnSpPr>
          <p:nvPr/>
        </p:nvCxnSpPr>
        <p:spPr>
          <a:xfrm>
            <a:off x="4217607" y="2207403"/>
            <a:ext cx="4495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0E136CE4-08F5-B32D-EAC2-B629AE8E1FF7}"/>
              </a:ext>
            </a:extLst>
          </p:cNvPr>
          <p:cNvCxnSpPr>
            <a:cxnSpLocks/>
            <a:stCxn id="18" idx="3"/>
            <a:endCxn id="27" idx="1"/>
          </p:cNvCxnSpPr>
          <p:nvPr/>
        </p:nvCxnSpPr>
        <p:spPr>
          <a:xfrm flipV="1">
            <a:off x="4217607" y="5977277"/>
            <a:ext cx="370508" cy="145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5F8073D-84A2-6D78-B4EB-7CEE13A308D6}"/>
              </a:ext>
            </a:extLst>
          </p:cNvPr>
          <p:cNvCxnSpPr>
            <a:cxnSpLocks/>
          </p:cNvCxnSpPr>
          <p:nvPr/>
        </p:nvCxnSpPr>
        <p:spPr>
          <a:xfrm>
            <a:off x="3007776" y="4771625"/>
            <a:ext cx="0" cy="2128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descr="A screenshot of a computer&#10;&#10;AI-generated content may be incorrect.">
            <a:extLst>
              <a:ext uri="{FF2B5EF4-FFF2-40B4-BE49-F238E27FC236}">
                <a16:creationId xmlns:a16="http://schemas.microsoft.com/office/drawing/2014/main" id="{574939AA-4932-1980-9C6D-E76A2DCA9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741" y="1959662"/>
            <a:ext cx="4353270" cy="4307023"/>
          </a:xfrm>
          <a:prstGeom prst="rect">
            <a:avLst/>
          </a:prstGeom>
        </p:spPr>
      </p:pic>
    </p:spTree>
    <p:extLst>
      <p:ext uri="{BB962C8B-B14F-4D97-AF65-F5344CB8AC3E}">
        <p14:creationId xmlns:p14="http://schemas.microsoft.com/office/powerpoint/2010/main" val="254471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71CB-0F96-B91E-E36F-0E02AA26439F}"/>
              </a:ext>
            </a:extLst>
          </p:cNvPr>
          <p:cNvSpPr>
            <a:spLocks noGrp="1"/>
          </p:cNvSpPr>
          <p:nvPr>
            <p:ph type="title"/>
          </p:nvPr>
        </p:nvSpPr>
        <p:spPr/>
        <p:txBody>
          <a:bodyPr>
            <a:normAutofit/>
          </a:bodyPr>
          <a:lstStyle/>
          <a:p>
            <a:pPr algn="ctr"/>
            <a:r>
              <a:rPr lang="en-US" sz="3600" dirty="0"/>
              <a:t>Proteins with high stability in predicting CHIP subtypes</a:t>
            </a:r>
          </a:p>
        </p:txBody>
      </p:sp>
      <p:sp>
        <p:nvSpPr>
          <p:cNvPr id="3" name="Content Placeholder 2">
            <a:extLst>
              <a:ext uri="{FF2B5EF4-FFF2-40B4-BE49-F238E27FC236}">
                <a16:creationId xmlns:a16="http://schemas.microsoft.com/office/drawing/2014/main" id="{776C8123-D8C3-FF94-80ED-D2BBB43DA06C}"/>
              </a:ext>
            </a:extLst>
          </p:cNvPr>
          <p:cNvSpPr>
            <a:spLocks noGrp="1"/>
          </p:cNvSpPr>
          <p:nvPr>
            <p:ph idx="1"/>
          </p:nvPr>
        </p:nvSpPr>
        <p:spPr>
          <a:xfrm>
            <a:off x="838200" y="1832928"/>
            <a:ext cx="3978643" cy="4351338"/>
          </a:xfrm>
        </p:spPr>
        <p:txBody>
          <a:bodyPr>
            <a:normAutofit/>
          </a:bodyPr>
          <a:lstStyle/>
          <a:p>
            <a:pPr algn="l" fontAlgn="base"/>
            <a:r>
              <a:rPr lang="en-US" sz="2000" dirty="0">
                <a:latin typeface="Aptos Light" panose="020B0004020202020204" pitchFamily="34" charset="0"/>
              </a:rPr>
              <a:t>Bootstrap procedure identified </a:t>
            </a:r>
            <a:r>
              <a:rPr lang="en-US" sz="2000" b="1" dirty="0">
                <a:latin typeface="Aptos Light" panose="020B0004020202020204" pitchFamily="34" charset="0"/>
              </a:rPr>
              <a:t>172 proteins </a:t>
            </a:r>
            <a:r>
              <a:rPr lang="en-US" sz="2000" dirty="0">
                <a:latin typeface="Aptos Light" panose="020B0004020202020204" pitchFamily="34" charset="0"/>
              </a:rPr>
              <a:t>with high stability (selected in &gt; 90% models)</a:t>
            </a:r>
          </a:p>
          <a:p>
            <a:pPr fontAlgn="base"/>
            <a:r>
              <a:rPr lang="en-US" sz="2000" dirty="0">
                <a:latin typeface="Aptos Light" panose="020B0004020202020204" pitchFamily="34" charset="0"/>
              </a:rPr>
              <a:t>Bar plot shows top 20 proteins ranked by absolute effect size* in models for </a:t>
            </a:r>
            <a:r>
              <a:rPr lang="en-US" sz="2000" i="1" dirty="0">
                <a:latin typeface="Aptos Light" panose="020B0004020202020204" pitchFamily="34" charset="0"/>
              </a:rPr>
              <a:t>DNMT3A</a:t>
            </a:r>
            <a:r>
              <a:rPr lang="en-US" sz="2000" dirty="0">
                <a:latin typeface="Aptos Light" panose="020B0004020202020204" pitchFamily="34" charset="0"/>
              </a:rPr>
              <a:t> and </a:t>
            </a:r>
            <a:r>
              <a:rPr lang="en-US" sz="2000" i="1" dirty="0">
                <a:latin typeface="Aptos Light" panose="020B0004020202020204" pitchFamily="34" charset="0"/>
              </a:rPr>
              <a:t>non-DNMT3A</a:t>
            </a:r>
            <a:r>
              <a:rPr lang="en-US" sz="2000" dirty="0">
                <a:latin typeface="Aptos Light" panose="020B0004020202020204" pitchFamily="34" charset="0"/>
              </a:rPr>
              <a:t> CHIP </a:t>
            </a:r>
          </a:p>
        </p:txBody>
      </p:sp>
      <p:sp>
        <p:nvSpPr>
          <p:cNvPr id="9" name="TextBox 8">
            <a:extLst>
              <a:ext uri="{FF2B5EF4-FFF2-40B4-BE49-F238E27FC236}">
                <a16:creationId xmlns:a16="http://schemas.microsoft.com/office/drawing/2014/main" id="{C45924E6-0A7B-F4BE-3B27-46E135483CDD}"/>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pic>
        <p:nvPicPr>
          <p:cNvPr id="5" name="Picture 4" descr="A graph of different colors&#10;&#10;AI-generated content may be incorrect.">
            <a:extLst>
              <a:ext uri="{FF2B5EF4-FFF2-40B4-BE49-F238E27FC236}">
                <a16:creationId xmlns:a16="http://schemas.microsoft.com/office/drawing/2014/main" id="{8F9834A8-6845-4EFE-BABE-F42EA0EB1A3A}"/>
              </a:ext>
            </a:extLst>
          </p:cNvPr>
          <p:cNvPicPr>
            <a:picLocks noChangeAspect="1"/>
          </p:cNvPicPr>
          <p:nvPr/>
        </p:nvPicPr>
        <p:blipFill>
          <a:blip r:embed="rId3">
            <a:extLst>
              <a:ext uri="{28A0092B-C50C-407E-A947-70E740481C1C}">
                <a14:useLocalDpi xmlns:a14="http://schemas.microsoft.com/office/drawing/2010/main" val="0"/>
              </a:ext>
            </a:extLst>
          </a:blip>
          <a:srcRect t="5773"/>
          <a:stretch>
            <a:fillRect/>
          </a:stretch>
        </p:blipFill>
        <p:spPr>
          <a:xfrm>
            <a:off x="4726408" y="2084135"/>
            <a:ext cx="7252232" cy="4100131"/>
          </a:xfrm>
          <a:prstGeom prst="rect">
            <a:avLst/>
          </a:prstGeom>
        </p:spPr>
      </p:pic>
      <p:sp>
        <p:nvSpPr>
          <p:cNvPr id="6" name="TextBox 5">
            <a:extLst>
              <a:ext uri="{FF2B5EF4-FFF2-40B4-BE49-F238E27FC236}">
                <a16:creationId xmlns:a16="http://schemas.microsoft.com/office/drawing/2014/main" id="{DB9E9BFD-D4E7-67BD-C186-4CDBC1A1C2AE}"/>
              </a:ext>
            </a:extLst>
          </p:cNvPr>
          <p:cNvSpPr txBox="1"/>
          <p:nvPr/>
        </p:nvSpPr>
        <p:spPr>
          <a:xfrm>
            <a:off x="6702253" y="2084136"/>
            <a:ext cx="1148071" cy="276999"/>
          </a:xfrm>
          <a:prstGeom prst="rect">
            <a:avLst/>
          </a:prstGeom>
          <a:solidFill>
            <a:schemeClr val="bg1"/>
          </a:solidFill>
        </p:spPr>
        <p:txBody>
          <a:bodyPr wrap="none" rtlCol="0">
            <a:spAutoFit/>
          </a:bodyPr>
          <a:lstStyle/>
          <a:p>
            <a:r>
              <a:rPr lang="en-US" sz="1200" i="1" dirty="0"/>
              <a:t>DNMT3A </a:t>
            </a:r>
            <a:r>
              <a:rPr lang="en-US" sz="1200" dirty="0"/>
              <a:t>CHIP</a:t>
            </a:r>
          </a:p>
        </p:txBody>
      </p:sp>
      <p:sp>
        <p:nvSpPr>
          <p:cNvPr id="7" name="TextBox 6">
            <a:extLst>
              <a:ext uri="{FF2B5EF4-FFF2-40B4-BE49-F238E27FC236}">
                <a16:creationId xmlns:a16="http://schemas.microsoft.com/office/drawing/2014/main" id="{41F702DF-876E-FB3E-9723-6098EC80F40A}"/>
              </a:ext>
            </a:extLst>
          </p:cNvPr>
          <p:cNvSpPr txBox="1"/>
          <p:nvPr/>
        </p:nvSpPr>
        <p:spPr>
          <a:xfrm>
            <a:off x="9913235" y="2084135"/>
            <a:ext cx="1479892" cy="276999"/>
          </a:xfrm>
          <a:prstGeom prst="rect">
            <a:avLst/>
          </a:prstGeom>
          <a:solidFill>
            <a:schemeClr val="bg1"/>
          </a:solidFill>
        </p:spPr>
        <p:txBody>
          <a:bodyPr wrap="none" rtlCol="0">
            <a:spAutoFit/>
          </a:bodyPr>
          <a:lstStyle/>
          <a:p>
            <a:r>
              <a:rPr lang="en-US" sz="1200" dirty="0"/>
              <a:t>Non-</a:t>
            </a:r>
            <a:r>
              <a:rPr lang="en-US" sz="1200" i="1" dirty="0"/>
              <a:t>DNMT3A </a:t>
            </a:r>
            <a:r>
              <a:rPr lang="en-US" sz="1200" dirty="0"/>
              <a:t>CHIP</a:t>
            </a:r>
          </a:p>
        </p:txBody>
      </p:sp>
      <p:sp>
        <p:nvSpPr>
          <p:cNvPr id="11" name="TextBox 10">
            <a:extLst>
              <a:ext uri="{FF2B5EF4-FFF2-40B4-BE49-F238E27FC236}">
                <a16:creationId xmlns:a16="http://schemas.microsoft.com/office/drawing/2014/main" id="{C13DF168-2DCB-9A47-022D-1859BEFE5060}"/>
              </a:ext>
            </a:extLst>
          </p:cNvPr>
          <p:cNvSpPr txBox="1"/>
          <p:nvPr/>
        </p:nvSpPr>
        <p:spPr>
          <a:xfrm>
            <a:off x="715946" y="6184266"/>
            <a:ext cx="7523702" cy="584775"/>
          </a:xfrm>
          <a:prstGeom prst="rect">
            <a:avLst/>
          </a:prstGeom>
          <a:noFill/>
        </p:spPr>
        <p:txBody>
          <a:bodyPr wrap="square">
            <a:spAutoFit/>
          </a:bodyPr>
          <a:lstStyle/>
          <a:p>
            <a:r>
              <a:rPr lang="en-US" sz="1600" dirty="0">
                <a:latin typeface="Aptos Light" panose="020B0004020202020204" pitchFamily="34" charset="0"/>
              </a:rPr>
              <a:t>* Effect sizes of proteins selected with high stability were estimated by refitting a multinomial logistic regression model on the full dataset.</a:t>
            </a:r>
          </a:p>
        </p:txBody>
      </p:sp>
    </p:spTree>
    <p:extLst>
      <p:ext uri="{BB962C8B-B14F-4D97-AF65-F5344CB8AC3E}">
        <p14:creationId xmlns:p14="http://schemas.microsoft.com/office/powerpoint/2010/main" val="289396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words&#10;&#10;AI-generated content may be incorrect.">
            <a:extLst>
              <a:ext uri="{FF2B5EF4-FFF2-40B4-BE49-F238E27FC236}">
                <a16:creationId xmlns:a16="http://schemas.microsoft.com/office/drawing/2014/main" id="{8EDA0EC8-DEFE-170C-58BC-36CEE5C08F8D}"/>
              </a:ext>
            </a:extLst>
          </p:cNvPr>
          <p:cNvPicPr>
            <a:picLocks noChangeAspect="1"/>
          </p:cNvPicPr>
          <p:nvPr/>
        </p:nvPicPr>
        <p:blipFill>
          <a:blip r:embed="rId3">
            <a:extLst>
              <a:ext uri="{28A0092B-C50C-407E-A947-70E740481C1C}">
                <a14:useLocalDpi xmlns:a14="http://schemas.microsoft.com/office/drawing/2010/main" val="0"/>
              </a:ext>
            </a:extLst>
          </a:blip>
          <a:srcRect l="5412" t="6508" r="4854" b="9350"/>
          <a:stretch>
            <a:fillRect/>
          </a:stretch>
        </p:blipFill>
        <p:spPr>
          <a:xfrm>
            <a:off x="6095999" y="2346524"/>
            <a:ext cx="6096001" cy="2911275"/>
          </a:xfrm>
          <a:prstGeom prst="rect">
            <a:avLst/>
          </a:prstGeom>
        </p:spPr>
      </p:pic>
      <p:sp>
        <p:nvSpPr>
          <p:cNvPr id="2" name="Title 1">
            <a:extLst>
              <a:ext uri="{FF2B5EF4-FFF2-40B4-BE49-F238E27FC236}">
                <a16:creationId xmlns:a16="http://schemas.microsoft.com/office/drawing/2014/main" id="{7FE6DFCD-B4BC-6AEF-2A8D-CABBD1A77D5D}"/>
              </a:ext>
            </a:extLst>
          </p:cNvPr>
          <p:cNvSpPr>
            <a:spLocks noGrp="1"/>
          </p:cNvSpPr>
          <p:nvPr>
            <p:ph type="title"/>
          </p:nvPr>
        </p:nvSpPr>
        <p:spPr/>
        <p:txBody>
          <a:bodyPr>
            <a:normAutofit/>
          </a:bodyPr>
          <a:lstStyle/>
          <a:p>
            <a:pPr algn="ctr"/>
            <a:r>
              <a:rPr lang="en-US" sz="3600" dirty="0"/>
              <a:t>Educational background and research interests</a:t>
            </a:r>
          </a:p>
        </p:txBody>
      </p:sp>
      <p:sp>
        <p:nvSpPr>
          <p:cNvPr id="3" name="Content Placeholder 2">
            <a:extLst>
              <a:ext uri="{FF2B5EF4-FFF2-40B4-BE49-F238E27FC236}">
                <a16:creationId xmlns:a16="http://schemas.microsoft.com/office/drawing/2014/main" id="{06FB910E-E755-C348-BA32-687A53FE90FA}"/>
              </a:ext>
            </a:extLst>
          </p:cNvPr>
          <p:cNvSpPr>
            <a:spLocks noGrp="1"/>
          </p:cNvSpPr>
          <p:nvPr>
            <p:ph idx="1"/>
          </p:nvPr>
        </p:nvSpPr>
        <p:spPr>
          <a:xfrm>
            <a:off x="838200" y="1825625"/>
            <a:ext cx="5257799" cy="3825488"/>
          </a:xfrm>
        </p:spPr>
        <p:txBody>
          <a:bodyPr>
            <a:normAutofit fontScale="85000" lnSpcReduction="20000"/>
          </a:bodyPr>
          <a:lstStyle/>
          <a:p>
            <a:pPr marL="0" indent="0">
              <a:lnSpc>
                <a:spcPct val="150000"/>
              </a:lnSpc>
              <a:buNone/>
            </a:pPr>
            <a:r>
              <a:rPr lang="en-US" sz="2400" dirty="0">
                <a:latin typeface="Aptos Light" panose="020B0004020202020204" pitchFamily="34" charset="0"/>
              </a:rPr>
              <a:t>Ph.D. in Bioinformatics (2020), University of California, Los Angeles</a:t>
            </a:r>
          </a:p>
          <a:p>
            <a:pPr marL="0" indent="0">
              <a:lnSpc>
                <a:spcPct val="150000"/>
              </a:lnSpc>
              <a:buNone/>
            </a:pPr>
            <a:r>
              <a:rPr lang="en-US" sz="2400" dirty="0">
                <a:latin typeface="Aptos Light" panose="020B0004020202020204" pitchFamily="34" charset="0"/>
              </a:rPr>
              <a:t>Postdoc in Epidemiology (2022), Tulane University</a:t>
            </a:r>
          </a:p>
          <a:p>
            <a:pPr marL="0" indent="0">
              <a:lnSpc>
                <a:spcPct val="150000"/>
              </a:lnSpc>
              <a:buNone/>
            </a:pPr>
            <a:r>
              <a:rPr lang="en-US" sz="2400" dirty="0">
                <a:latin typeface="Aptos Light" panose="020B0004020202020204" pitchFamily="34" charset="0"/>
              </a:rPr>
              <a:t>Postdoc in Epidemiology (2025), University of Illinois Chicago</a:t>
            </a:r>
          </a:p>
          <a:p>
            <a:pPr marL="0" indent="0">
              <a:lnSpc>
                <a:spcPct val="110000"/>
              </a:lnSpc>
              <a:buNone/>
            </a:pPr>
            <a:r>
              <a:rPr lang="en-US" sz="2400" dirty="0">
                <a:latin typeface="Aptos Light" panose="020B0004020202020204" pitchFamily="34" charset="0"/>
              </a:rPr>
              <a:t>R00 Award on “Associations of Mitochondrial DNA Alterations with Alzheimer's Disease Related Brain Health”</a:t>
            </a:r>
          </a:p>
        </p:txBody>
      </p:sp>
      <p:pic>
        <p:nvPicPr>
          <p:cNvPr id="5" name="Picture 4" descr="A green shield with white letters and a black border&#10;&#10;AI-generated content may be incorrect.">
            <a:extLst>
              <a:ext uri="{FF2B5EF4-FFF2-40B4-BE49-F238E27FC236}">
                <a16:creationId xmlns:a16="http://schemas.microsoft.com/office/drawing/2014/main" id="{02C5230B-ACB4-0A62-A9E7-9BF4FE145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540" y="2945614"/>
            <a:ext cx="365760" cy="519380"/>
          </a:xfrm>
          <a:prstGeom prst="rect">
            <a:avLst/>
          </a:prstGeom>
        </p:spPr>
      </p:pic>
      <p:pic>
        <p:nvPicPr>
          <p:cNvPr id="15" name="Picture 14" descr="A red circle with white letters&#10;&#10;AI-generated content may be incorrect.">
            <a:extLst>
              <a:ext uri="{FF2B5EF4-FFF2-40B4-BE49-F238E27FC236}">
                <a16:creationId xmlns:a16="http://schemas.microsoft.com/office/drawing/2014/main" id="{3AC7E52F-D9E7-280D-4BB2-9E11C2F1D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050" y="3868085"/>
            <a:ext cx="457200" cy="457200"/>
          </a:xfrm>
          <a:prstGeom prst="rect">
            <a:avLst/>
          </a:prstGeom>
        </p:spPr>
      </p:pic>
      <p:pic>
        <p:nvPicPr>
          <p:cNvPr id="19" name="Picture 18" descr="A blue and black logo&#10;&#10;AI-generated content may be incorrect.">
            <a:extLst>
              <a:ext uri="{FF2B5EF4-FFF2-40B4-BE49-F238E27FC236}">
                <a16:creationId xmlns:a16="http://schemas.microsoft.com/office/drawing/2014/main" id="{6230E262-7396-6719-0C53-B23BAFEB11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639" y="2046793"/>
            <a:ext cx="557561" cy="182880"/>
          </a:xfrm>
          <a:prstGeom prst="rect">
            <a:avLst/>
          </a:prstGeom>
        </p:spPr>
      </p:pic>
      <p:sp>
        <p:nvSpPr>
          <p:cNvPr id="6" name="TextBox 5">
            <a:extLst>
              <a:ext uri="{FF2B5EF4-FFF2-40B4-BE49-F238E27FC236}">
                <a16:creationId xmlns:a16="http://schemas.microsoft.com/office/drawing/2014/main" id="{02AA0094-3E82-3573-954D-EDDFDE3C1347}"/>
              </a:ext>
            </a:extLst>
          </p:cNvPr>
          <p:cNvSpPr txBox="1"/>
          <p:nvPr/>
        </p:nvSpPr>
        <p:spPr>
          <a:xfrm>
            <a:off x="7296973" y="5343336"/>
            <a:ext cx="4762919" cy="307777"/>
          </a:xfrm>
          <a:prstGeom prst="rect">
            <a:avLst/>
          </a:prstGeom>
          <a:noFill/>
        </p:spPr>
        <p:txBody>
          <a:bodyPr wrap="square" rtlCol="0">
            <a:spAutoFit/>
          </a:bodyPr>
          <a:lstStyle/>
          <a:p>
            <a:r>
              <a:rPr lang="en-US" sz="1400" dirty="0"/>
              <a:t>*Based on my publications over the past five years</a:t>
            </a:r>
            <a:endParaRPr lang="en-US" dirty="0">
              <a:latin typeface="Aptos Light" panose="020B0004020202020204" pitchFamily="34" charset="0"/>
            </a:endParaRPr>
          </a:p>
        </p:txBody>
      </p:sp>
    </p:spTree>
    <p:extLst>
      <p:ext uri="{BB962C8B-B14F-4D97-AF65-F5344CB8AC3E}">
        <p14:creationId xmlns:p14="http://schemas.microsoft.com/office/powerpoint/2010/main" val="190354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176B4-9E09-4EF6-45C7-968A68EDF8C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C839FAE2-5978-FF49-14F8-3D69916B15DB}"/>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16" name="TextBox 15">
            <a:extLst>
              <a:ext uri="{FF2B5EF4-FFF2-40B4-BE49-F238E27FC236}">
                <a16:creationId xmlns:a16="http://schemas.microsoft.com/office/drawing/2014/main" id="{3CC95642-325D-B283-2FC1-F098B3E078C0}"/>
              </a:ext>
            </a:extLst>
          </p:cNvPr>
          <p:cNvSpPr txBox="1"/>
          <p:nvPr/>
        </p:nvSpPr>
        <p:spPr>
          <a:xfrm rot="16200000">
            <a:off x="6573840" y="2539903"/>
            <a:ext cx="3102054" cy="160848"/>
          </a:xfrm>
          <a:prstGeom prst="rect">
            <a:avLst/>
          </a:prstGeom>
          <a:solidFill>
            <a:schemeClr val="bg1"/>
          </a:solidFill>
        </p:spPr>
        <p:txBody>
          <a:bodyPr wrap="square">
            <a:spAutoFit/>
          </a:bodyPr>
          <a:lstStyle/>
          <a:p>
            <a:endParaRPr lang="en-US" dirty="0"/>
          </a:p>
        </p:txBody>
      </p:sp>
      <p:pic>
        <p:nvPicPr>
          <p:cNvPr id="4" name="Picture 3" descr="A graph showing different types of cancer cells&#10;&#10;AI-generated content may be incorrect.">
            <a:extLst>
              <a:ext uri="{FF2B5EF4-FFF2-40B4-BE49-F238E27FC236}">
                <a16:creationId xmlns:a16="http://schemas.microsoft.com/office/drawing/2014/main" id="{2FA35FFC-5F92-BD54-CC1B-B83FF3328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121" y="1690934"/>
            <a:ext cx="7332994" cy="4888663"/>
          </a:xfrm>
          <a:prstGeom prst="rect">
            <a:avLst/>
          </a:prstGeom>
        </p:spPr>
      </p:pic>
      <p:sp>
        <p:nvSpPr>
          <p:cNvPr id="2" name="Title 1">
            <a:extLst>
              <a:ext uri="{FF2B5EF4-FFF2-40B4-BE49-F238E27FC236}">
                <a16:creationId xmlns:a16="http://schemas.microsoft.com/office/drawing/2014/main" id="{95FCFFC7-D1A0-0191-1F40-434F9EBA910B}"/>
              </a:ext>
            </a:extLst>
          </p:cNvPr>
          <p:cNvSpPr>
            <a:spLocks noGrp="1"/>
          </p:cNvSpPr>
          <p:nvPr>
            <p:ph type="title"/>
          </p:nvPr>
        </p:nvSpPr>
        <p:spPr/>
        <p:txBody>
          <a:bodyPr>
            <a:normAutofit/>
          </a:bodyPr>
          <a:lstStyle/>
          <a:p>
            <a:pPr algn="ctr"/>
            <a:r>
              <a:rPr lang="en-US" sz="3600" dirty="0"/>
              <a:t>Proteins associated with CHIP in CKD enriched in inflammatory pathways</a:t>
            </a:r>
          </a:p>
        </p:txBody>
      </p:sp>
      <p:sp>
        <p:nvSpPr>
          <p:cNvPr id="3" name="TextBox 2">
            <a:extLst>
              <a:ext uri="{FF2B5EF4-FFF2-40B4-BE49-F238E27FC236}">
                <a16:creationId xmlns:a16="http://schemas.microsoft.com/office/drawing/2014/main" id="{9E513B2A-C207-8F31-7381-18D475CB5B45}"/>
              </a:ext>
            </a:extLst>
          </p:cNvPr>
          <p:cNvSpPr txBox="1"/>
          <p:nvPr/>
        </p:nvSpPr>
        <p:spPr>
          <a:xfrm>
            <a:off x="9776178" y="5084022"/>
            <a:ext cx="2111022" cy="830997"/>
          </a:xfrm>
          <a:prstGeom prst="rect">
            <a:avLst/>
          </a:prstGeom>
          <a:noFill/>
        </p:spPr>
        <p:txBody>
          <a:bodyPr wrap="square" rtlCol="0">
            <a:spAutoFit/>
          </a:bodyPr>
          <a:lstStyle/>
          <a:p>
            <a:r>
              <a:rPr lang="en-US" sz="1600" i="0" dirty="0">
                <a:solidFill>
                  <a:srgbClr val="222222"/>
                </a:solidFill>
                <a:effectLst/>
                <a:latin typeface="Aptos Light" panose="020B0004020202020204" pitchFamily="34" charset="0"/>
              </a:rPr>
              <a:t>Pathway enrichment analysis based on KEGG 2021</a:t>
            </a:r>
            <a:endParaRPr lang="en-US" sz="1600" dirty="0">
              <a:latin typeface="Aptos Light" panose="020B0004020202020204" pitchFamily="34" charset="0"/>
            </a:endParaRPr>
          </a:p>
        </p:txBody>
      </p:sp>
    </p:spTree>
    <p:extLst>
      <p:ext uri="{BB962C8B-B14F-4D97-AF65-F5344CB8AC3E}">
        <p14:creationId xmlns:p14="http://schemas.microsoft.com/office/powerpoint/2010/main" val="194142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ABA70-B214-B357-1326-1C2470F1251B}"/>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94BC748E-CCD2-DA31-BD1B-DF1E35B6B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764" y="3133982"/>
            <a:ext cx="1469727" cy="5900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aph of a number of individuals&#10;&#10;AI-generated content may be incorrect.">
            <a:extLst>
              <a:ext uri="{FF2B5EF4-FFF2-40B4-BE49-F238E27FC236}">
                <a16:creationId xmlns:a16="http://schemas.microsoft.com/office/drawing/2014/main" id="{D0522601-5C12-C41A-1607-FBB6C9C57F51}"/>
              </a:ext>
            </a:extLst>
          </p:cNvPr>
          <p:cNvPicPr>
            <a:picLocks noChangeAspect="1"/>
          </p:cNvPicPr>
          <p:nvPr/>
        </p:nvPicPr>
        <p:blipFill>
          <a:blip r:embed="rId4">
            <a:extLst>
              <a:ext uri="{28A0092B-C50C-407E-A947-70E740481C1C}">
                <a14:useLocalDpi xmlns:a14="http://schemas.microsoft.com/office/drawing/2010/main" val="0"/>
              </a:ext>
            </a:extLst>
          </a:blip>
          <a:srcRect t="6970"/>
          <a:stretch>
            <a:fillRect/>
          </a:stretch>
        </p:blipFill>
        <p:spPr>
          <a:xfrm>
            <a:off x="5789523" y="2589193"/>
            <a:ext cx="5035419" cy="3903682"/>
          </a:xfrm>
          <a:prstGeom prst="rect">
            <a:avLst/>
          </a:prstGeom>
        </p:spPr>
      </p:pic>
      <p:sp>
        <p:nvSpPr>
          <p:cNvPr id="5" name="TextBox 4">
            <a:extLst>
              <a:ext uri="{FF2B5EF4-FFF2-40B4-BE49-F238E27FC236}">
                <a16:creationId xmlns:a16="http://schemas.microsoft.com/office/drawing/2014/main" id="{CFF1E7A3-F08D-581F-1E9F-43A4222FFFD1}"/>
              </a:ext>
            </a:extLst>
          </p:cNvPr>
          <p:cNvSpPr txBox="1"/>
          <p:nvPr/>
        </p:nvSpPr>
        <p:spPr>
          <a:xfrm>
            <a:off x="8429488" y="6066871"/>
            <a:ext cx="500744" cy="276999"/>
          </a:xfrm>
          <a:prstGeom prst="rect">
            <a:avLst/>
          </a:prstGeom>
          <a:solidFill>
            <a:schemeClr val="bg1"/>
          </a:solidFill>
        </p:spPr>
        <p:txBody>
          <a:bodyPr wrap="square" rtlCol="0">
            <a:spAutoFit/>
          </a:bodyPr>
          <a:lstStyle/>
          <a:p>
            <a:endParaRPr lang="en-US" sz="1200" dirty="0"/>
          </a:p>
        </p:txBody>
      </p:sp>
      <p:sp>
        <p:nvSpPr>
          <p:cNvPr id="2" name="Title 1">
            <a:extLst>
              <a:ext uri="{FF2B5EF4-FFF2-40B4-BE49-F238E27FC236}">
                <a16:creationId xmlns:a16="http://schemas.microsoft.com/office/drawing/2014/main" id="{F177C2DF-1AF9-A41B-8E44-257C43CCC42C}"/>
              </a:ext>
            </a:extLst>
          </p:cNvPr>
          <p:cNvSpPr>
            <a:spLocks noGrp="1"/>
          </p:cNvSpPr>
          <p:nvPr>
            <p:ph type="title"/>
          </p:nvPr>
        </p:nvSpPr>
        <p:spPr/>
        <p:txBody>
          <a:bodyPr>
            <a:normAutofit/>
          </a:bodyPr>
          <a:lstStyle/>
          <a:p>
            <a:pPr algn="ctr"/>
            <a:r>
              <a:rPr lang="en-US" sz="3600" dirty="0"/>
              <a:t>Protein signatures improve patient classification of CHIP subtypes by Jaccard Index</a:t>
            </a:r>
          </a:p>
        </p:txBody>
      </p:sp>
      <p:sp>
        <p:nvSpPr>
          <p:cNvPr id="10" name="TextBox 9">
            <a:extLst>
              <a:ext uri="{FF2B5EF4-FFF2-40B4-BE49-F238E27FC236}">
                <a16:creationId xmlns:a16="http://schemas.microsoft.com/office/drawing/2014/main" id="{D9A9B973-18A8-049D-2B6E-5E9CFB51AD5F}"/>
              </a:ext>
            </a:extLst>
          </p:cNvPr>
          <p:cNvSpPr txBox="1"/>
          <p:nvPr/>
        </p:nvSpPr>
        <p:spPr>
          <a:xfrm>
            <a:off x="763208" y="1994224"/>
            <a:ext cx="4775443" cy="4154984"/>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ptos Light" panose="020B0004020202020204" pitchFamily="34" charset="0"/>
              </a:rPr>
              <a:t>This estimated using a bootstrapping (OOB) approach to minimize biases</a:t>
            </a:r>
          </a:p>
          <a:p>
            <a:pPr marL="285750" indent="-285750">
              <a:buFont typeface="Arial" panose="020B0604020202020204" pitchFamily="34" charset="0"/>
              <a:buChar char="•"/>
            </a:pPr>
            <a:r>
              <a:rPr lang="en-US" sz="2000" dirty="0">
                <a:latin typeface="Aptos Light" panose="020B0004020202020204" pitchFamily="34" charset="0"/>
              </a:rPr>
              <a:t>Jaccard index (JI) measures similarity of samples within the same category</a:t>
            </a:r>
          </a:p>
          <a:p>
            <a:pPr marL="285750" indent="-285750">
              <a:buFont typeface="Arial" panose="020B0604020202020204" pitchFamily="34" charset="0"/>
              <a:buChar char="•"/>
            </a:pPr>
            <a:endParaRPr lang="en-US" sz="2400" dirty="0">
              <a:latin typeface="Aptos Light" panose="020B0004020202020204" pitchFamily="34" charset="0"/>
            </a:endParaRPr>
          </a:p>
          <a:p>
            <a:pPr marL="285750" indent="-285750">
              <a:buFont typeface="Arial" panose="020B0604020202020204" pitchFamily="34" charset="0"/>
              <a:buChar char="•"/>
            </a:pPr>
            <a:r>
              <a:rPr lang="en-US" sz="2000" dirty="0">
                <a:latin typeface="Aptos Light" panose="020B0004020202020204" pitchFamily="34" charset="0"/>
              </a:rPr>
              <a:t>JI ranges from 0–1, with 1 indicating identical lists; average JI from bootstrap results is shown.</a:t>
            </a:r>
          </a:p>
          <a:p>
            <a:pPr marL="285750" indent="-285750">
              <a:buFont typeface="Arial" panose="020B0604020202020204" pitchFamily="34" charset="0"/>
              <a:buChar char="•"/>
            </a:pPr>
            <a:r>
              <a:rPr lang="en-US" sz="2000" dirty="0">
                <a:latin typeface="Aptos Light" panose="020B0004020202020204" pitchFamily="34" charset="0"/>
              </a:rPr>
              <a:t>Protein model outperforms:</a:t>
            </a:r>
          </a:p>
          <a:p>
            <a:pPr marL="742950" lvl="1" indent="-285750">
              <a:buFont typeface="Arial" panose="020B0604020202020204" pitchFamily="34" charset="0"/>
              <a:buChar char="•"/>
            </a:pPr>
            <a:r>
              <a:rPr lang="en-US" sz="2000" dirty="0">
                <a:latin typeface="Aptos Light" panose="020B0004020202020204" pitchFamily="34" charset="0"/>
              </a:rPr>
              <a:t>basic models* (16 demographic and clinical features)</a:t>
            </a:r>
          </a:p>
          <a:p>
            <a:pPr marL="742950" lvl="1" indent="-285750">
              <a:buFont typeface="Arial" panose="020B0604020202020204" pitchFamily="34" charset="0"/>
              <a:buChar char="•"/>
            </a:pPr>
            <a:r>
              <a:rPr lang="en-US" sz="2000" dirty="0">
                <a:latin typeface="Aptos Light" panose="020B0004020202020204" pitchFamily="34" charset="0"/>
              </a:rPr>
              <a:t>models with permuted outcomes using the same number of proteins</a:t>
            </a:r>
          </a:p>
        </p:txBody>
      </p:sp>
      <p:sp>
        <p:nvSpPr>
          <p:cNvPr id="12" name="TextBox 11">
            <a:extLst>
              <a:ext uri="{FF2B5EF4-FFF2-40B4-BE49-F238E27FC236}">
                <a16:creationId xmlns:a16="http://schemas.microsoft.com/office/drawing/2014/main" id="{17F7BFC1-1AC0-E7B0-DDCF-BAD9BD1D0CF9}"/>
              </a:ext>
            </a:extLst>
          </p:cNvPr>
          <p:cNvSpPr txBox="1"/>
          <p:nvPr/>
        </p:nvSpPr>
        <p:spPr>
          <a:xfrm>
            <a:off x="1203700" y="6187694"/>
            <a:ext cx="5116750" cy="646331"/>
          </a:xfrm>
          <a:prstGeom prst="rect">
            <a:avLst/>
          </a:prstGeom>
          <a:noFill/>
        </p:spPr>
        <p:txBody>
          <a:bodyPr wrap="square">
            <a:spAutoFit/>
          </a:bodyPr>
          <a:lstStyle/>
          <a:p>
            <a:r>
              <a:rPr lang="en-US" sz="1200" dirty="0">
                <a:latin typeface="Aptos Light" panose="020B0004020202020204" pitchFamily="34" charset="0"/>
              </a:rPr>
              <a:t>*Basic model: age, sex, race/ethnicity, CCID, CCID, eGFR, diabetes, hypertension, ACE/ARB, BMI, statins, HDL, LDL, total cholesterol, triglycerides, current smoking, and any CVD</a:t>
            </a:r>
          </a:p>
        </p:txBody>
      </p:sp>
      <p:sp>
        <p:nvSpPr>
          <p:cNvPr id="13" name="TextBox 12">
            <a:extLst>
              <a:ext uri="{FF2B5EF4-FFF2-40B4-BE49-F238E27FC236}">
                <a16:creationId xmlns:a16="http://schemas.microsoft.com/office/drawing/2014/main" id="{B0885BCB-0608-2A6C-EED5-B7FF325698BB}"/>
              </a:ext>
            </a:extLst>
          </p:cNvPr>
          <p:cNvSpPr txBox="1"/>
          <p:nvPr/>
        </p:nvSpPr>
        <p:spPr>
          <a:xfrm>
            <a:off x="6423671" y="6066870"/>
            <a:ext cx="1160236" cy="276999"/>
          </a:xfrm>
          <a:prstGeom prst="rect">
            <a:avLst/>
          </a:prstGeom>
          <a:noFill/>
        </p:spPr>
        <p:txBody>
          <a:bodyPr wrap="square" rtlCol="0">
            <a:spAutoFit/>
          </a:bodyPr>
          <a:lstStyle/>
          <a:p>
            <a:r>
              <a:rPr lang="en-US" sz="1200" dirty="0"/>
              <a:t>Score type</a:t>
            </a:r>
          </a:p>
        </p:txBody>
      </p:sp>
      <p:sp>
        <p:nvSpPr>
          <p:cNvPr id="3" name="TextBox 2">
            <a:extLst>
              <a:ext uri="{FF2B5EF4-FFF2-40B4-BE49-F238E27FC236}">
                <a16:creationId xmlns:a16="http://schemas.microsoft.com/office/drawing/2014/main" id="{B2AF2844-3539-C30B-145A-E67B35066862}"/>
              </a:ext>
            </a:extLst>
          </p:cNvPr>
          <p:cNvSpPr txBox="1"/>
          <p:nvPr/>
        </p:nvSpPr>
        <p:spPr>
          <a:xfrm>
            <a:off x="10007600" y="6421755"/>
            <a:ext cx="1971040" cy="338554"/>
          </a:xfrm>
          <a:prstGeom prst="rect">
            <a:avLst/>
          </a:prstGeom>
          <a:noFill/>
        </p:spPr>
        <p:txBody>
          <a:bodyPr wrap="square" rtlCol="0">
            <a:spAutoFit/>
          </a:bodyPr>
          <a:lstStyle/>
          <a:p>
            <a:r>
              <a:rPr lang="en-US" sz="1600" b="1" i="0" dirty="0">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4" name="TextBox 3">
            <a:extLst>
              <a:ext uri="{FF2B5EF4-FFF2-40B4-BE49-F238E27FC236}">
                <a16:creationId xmlns:a16="http://schemas.microsoft.com/office/drawing/2014/main" id="{7CA98796-3187-5C68-38B3-37120545F94A}"/>
              </a:ext>
            </a:extLst>
          </p:cNvPr>
          <p:cNvSpPr txBox="1"/>
          <p:nvPr/>
        </p:nvSpPr>
        <p:spPr>
          <a:xfrm>
            <a:off x="8419440" y="6068112"/>
            <a:ext cx="622999" cy="276999"/>
          </a:xfrm>
          <a:prstGeom prst="rect">
            <a:avLst/>
          </a:prstGeom>
          <a:noFill/>
        </p:spPr>
        <p:txBody>
          <a:bodyPr wrap="square" rtlCol="0">
            <a:spAutoFit/>
          </a:bodyPr>
          <a:lstStyle/>
          <a:p>
            <a:r>
              <a:rPr lang="en-US" sz="1200" dirty="0"/>
              <a:t>Basic</a:t>
            </a:r>
          </a:p>
        </p:txBody>
      </p:sp>
    </p:spTree>
    <p:extLst>
      <p:ext uri="{BB962C8B-B14F-4D97-AF65-F5344CB8AC3E}">
        <p14:creationId xmlns:p14="http://schemas.microsoft.com/office/powerpoint/2010/main" val="3124260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70F74-4194-C5A3-9E60-F59F010BE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5C3CA-E431-4A1B-58AF-FAD7C96C9DCA}"/>
              </a:ext>
            </a:extLst>
          </p:cNvPr>
          <p:cNvSpPr>
            <a:spLocks noGrp="1"/>
          </p:cNvSpPr>
          <p:nvPr>
            <p:ph type="title"/>
          </p:nvPr>
        </p:nvSpPr>
        <p:spPr/>
        <p:txBody>
          <a:bodyPr>
            <a:normAutofit/>
          </a:bodyPr>
          <a:lstStyle/>
          <a:p>
            <a:pPr algn="ctr"/>
            <a:r>
              <a:rPr lang="en-US" sz="3600" dirty="0"/>
              <a:t>Associations of CHIP protein scores with major CHIP outcomes</a:t>
            </a:r>
          </a:p>
        </p:txBody>
      </p:sp>
      <p:sp>
        <p:nvSpPr>
          <p:cNvPr id="13" name="TextBox 12">
            <a:extLst>
              <a:ext uri="{FF2B5EF4-FFF2-40B4-BE49-F238E27FC236}">
                <a16:creationId xmlns:a16="http://schemas.microsoft.com/office/drawing/2014/main" id="{3BB5B0F4-8C6C-CBDE-E025-529CF07C53C3}"/>
              </a:ext>
            </a:extLst>
          </p:cNvPr>
          <p:cNvSpPr txBox="1"/>
          <p:nvPr/>
        </p:nvSpPr>
        <p:spPr>
          <a:xfrm>
            <a:off x="614863" y="2292402"/>
            <a:ext cx="4300386" cy="306237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dirty="0">
                <a:latin typeface="Aptos Light" panose="020B0004020202020204" pitchFamily="34" charset="0"/>
              </a:rPr>
              <a:t>CHIP protein signatures are strongly associated with CHIP subtypes, independent of demographic and clinical factors</a:t>
            </a:r>
          </a:p>
          <a:p>
            <a:pPr marL="285750" indent="-285750">
              <a:spcAft>
                <a:spcPts val="600"/>
              </a:spcAft>
              <a:buFont typeface="Arial" panose="020B0604020202020204" pitchFamily="34" charset="0"/>
              <a:buChar char="•"/>
            </a:pPr>
            <a:r>
              <a:rPr lang="en-US" sz="2000" dirty="0">
                <a:latin typeface="Aptos Light" panose="020B0004020202020204" pitchFamily="34" charset="0"/>
              </a:rPr>
              <a:t>Associations estimated through bootstrapping</a:t>
            </a:r>
          </a:p>
          <a:p>
            <a:pPr marL="285750" indent="-285750">
              <a:spcAft>
                <a:spcPts val="600"/>
              </a:spcAft>
              <a:buFont typeface="Arial" panose="020B0604020202020204" pitchFamily="34" charset="0"/>
              <a:buChar char="•"/>
            </a:pPr>
            <a:r>
              <a:rPr lang="en-US" sz="2000" dirty="0">
                <a:latin typeface="Aptos Light" panose="020B0004020202020204" pitchFamily="34" charset="0"/>
              </a:rPr>
              <a:t>Scores show specificity to CHIP subtype</a:t>
            </a:r>
          </a:p>
          <a:p>
            <a:pPr marL="285750" indent="-285750">
              <a:buFont typeface="Arial" panose="020B0604020202020204" pitchFamily="34" charset="0"/>
              <a:buChar char="•"/>
            </a:pPr>
            <a:endParaRPr lang="en-US" dirty="0">
              <a:solidFill>
                <a:srgbClr val="FF0000"/>
              </a:solidFill>
            </a:endParaRPr>
          </a:p>
        </p:txBody>
      </p:sp>
      <p:sp>
        <p:nvSpPr>
          <p:cNvPr id="3" name="TextBox 2">
            <a:extLst>
              <a:ext uri="{FF2B5EF4-FFF2-40B4-BE49-F238E27FC236}">
                <a16:creationId xmlns:a16="http://schemas.microsoft.com/office/drawing/2014/main" id="{3F5211E0-D9F3-9ADC-A991-A32C1CA10F52}"/>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4" name="TextBox 3">
            <a:extLst>
              <a:ext uri="{FF2B5EF4-FFF2-40B4-BE49-F238E27FC236}">
                <a16:creationId xmlns:a16="http://schemas.microsoft.com/office/drawing/2014/main" id="{DD213752-C8E7-0E70-B59B-5ED32270EBED}"/>
              </a:ext>
            </a:extLst>
          </p:cNvPr>
          <p:cNvSpPr txBox="1"/>
          <p:nvPr/>
        </p:nvSpPr>
        <p:spPr>
          <a:xfrm>
            <a:off x="1406655" y="6316148"/>
            <a:ext cx="8132691" cy="461665"/>
          </a:xfrm>
          <a:prstGeom prst="rect">
            <a:avLst/>
          </a:prstGeom>
          <a:noFill/>
        </p:spPr>
        <p:txBody>
          <a:bodyPr wrap="square">
            <a:spAutoFit/>
          </a:bodyPr>
          <a:lstStyle/>
          <a:p>
            <a:r>
              <a:rPr lang="en-US" sz="1200" dirty="0">
                <a:latin typeface="Aptos Light" panose="020B0004020202020204" pitchFamily="34" charset="0"/>
              </a:rPr>
              <a:t>*Basic model using 16 demographic and clinical variables: age, sex, race/ethnicity, CCID, CCID, eGFR, diabetes, hypertension, ACE/ARB, BMI, statins, HDL, LDL, total cholesterol, triglycerides, current smoking, and any CVD</a:t>
            </a:r>
          </a:p>
        </p:txBody>
      </p:sp>
      <p:pic>
        <p:nvPicPr>
          <p:cNvPr id="6" name="Picture 5" descr="A graph with numbers and points&#10;&#10;AI-generated content may be incorrect.">
            <a:extLst>
              <a:ext uri="{FF2B5EF4-FFF2-40B4-BE49-F238E27FC236}">
                <a16:creationId xmlns:a16="http://schemas.microsoft.com/office/drawing/2014/main" id="{F85C1A2D-926A-3496-AAB5-05960AC185B4}"/>
              </a:ext>
            </a:extLst>
          </p:cNvPr>
          <p:cNvPicPr>
            <a:picLocks noChangeAspect="1"/>
          </p:cNvPicPr>
          <p:nvPr/>
        </p:nvPicPr>
        <p:blipFill>
          <a:blip r:embed="rId2">
            <a:extLst>
              <a:ext uri="{28A0092B-C50C-407E-A947-70E740481C1C}">
                <a14:useLocalDpi xmlns:a14="http://schemas.microsoft.com/office/drawing/2010/main" val="0"/>
              </a:ext>
            </a:extLst>
          </a:blip>
          <a:srcRect t="6697"/>
          <a:stretch>
            <a:fillRect/>
          </a:stretch>
        </p:blipFill>
        <p:spPr>
          <a:xfrm>
            <a:off x="4983507" y="1963821"/>
            <a:ext cx="6995133" cy="4079194"/>
          </a:xfrm>
          <a:prstGeom prst="rect">
            <a:avLst/>
          </a:prstGeom>
        </p:spPr>
      </p:pic>
    </p:spTree>
    <p:extLst>
      <p:ext uri="{BB962C8B-B14F-4D97-AF65-F5344CB8AC3E}">
        <p14:creationId xmlns:p14="http://schemas.microsoft.com/office/powerpoint/2010/main" val="3633810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BE99-646B-8218-C56F-977F9A972C63}"/>
              </a:ext>
            </a:extLst>
          </p:cNvPr>
          <p:cNvSpPr>
            <a:spLocks noGrp="1"/>
          </p:cNvSpPr>
          <p:nvPr>
            <p:ph type="title"/>
          </p:nvPr>
        </p:nvSpPr>
        <p:spPr/>
        <p:txBody>
          <a:bodyPr/>
          <a:lstStyle/>
          <a:p>
            <a:pPr algn="ctr"/>
            <a:r>
              <a:rPr lang="en-US" sz="3600" dirty="0"/>
              <a:t>Summary</a:t>
            </a:r>
            <a:endParaRPr lang="en-US" dirty="0"/>
          </a:p>
        </p:txBody>
      </p:sp>
      <p:sp>
        <p:nvSpPr>
          <p:cNvPr id="3" name="Content Placeholder 2">
            <a:extLst>
              <a:ext uri="{FF2B5EF4-FFF2-40B4-BE49-F238E27FC236}">
                <a16:creationId xmlns:a16="http://schemas.microsoft.com/office/drawing/2014/main" id="{6C347BC7-B486-94BC-1369-ED1060E793F2}"/>
              </a:ext>
            </a:extLst>
          </p:cNvPr>
          <p:cNvSpPr>
            <a:spLocks noGrp="1"/>
          </p:cNvSpPr>
          <p:nvPr>
            <p:ph idx="1"/>
          </p:nvPr>
        </p:nvSpPr>
        <p:spPr/>
        <p:txBody>
          <a:bodyPr>
            <a:normAutofit fontScale="85000" lnSpcReduction="20000"/>
          </a:bodyPr>
          <a:lstStyle/>
          <a:p>
            <a:r>
              <a:rPr lang="en-US" dirty="0">
                <a:latin typeface="Aptos Light" panose="020B0004020202020204" pitchFamily="34" charset="0"/>
              </a:rPr>
              <a:t>Single protein tests were null but penalized multinomial regression identified protein signatures of CHIP in patients with CKD</a:t>
            </a:r>
          </a:p>
          <a:p>
            <a:r>
              <a:rPr lang="en-US" dirty="0">
                <a:latin typeface="Aptos Light" panose="020B0004020202020204" pitchFamily="34" charset="0"/>
              </a:rPr>
              <a:t>Proteins robustly associated with CHIP are enriched in aging and inflammation pathways</a:t>
            </a:r>
          </a:p>
          <a:p>
            <a:r>
              <a:rPr lang="en-US" dirty="0">
                <a:latin typeface="Aptos Light" panose="020B0004020202020204" pitchFamily="34" charset="0"/>
              </a:rPr>
              <a:t>Protein scores are insufficient to fully differentiate patients with CHIP from those without CHIP</a:t>
            </a:r>
          </a:p>
          <a:p>
            <a:r>
              <a:rPr lang="en-US" dirty="0">
                <a:latin typeface="Aptos Light" panose="020B0004020202020204" pitchFamily="34" charset="0"/>
              </a:rPr>
              <a:t>Protein scores associated CHIP subtypes, independent of demographic and clinical variables</a:t>
            </a:r>
          </a:p>
          <a:p>
            <a:pPr marL="0" indent="0">
              <a:buNone/>
            </a:pPr>
            <a:r>
              <a:rPr lang="en-US" b="1" dirty="0">
                <a:latin typeface="Aptos Light" panose="020B0004020202020204" pitchFamily="34" charset="0"/>
              </a:rPr>
              <a:t>What’s next: </a:t>
            </a:r>
            <a:endParaRPr lang="en-US" dirty="0">
              <a:latin typeface="Aptos Light" panose="020B0004020202020204" pitchFamily="34" charset="0"/>
            </a:endParaRPr>
          </a:p>
          <a:p>
            <a:r>
              <a:rPr lang="en-US" dirty="0">
                <a:latin typeface="Aptos Light" panose="020B0004020202020204" pitchFamily="34" charset="0"/>
              </a:rPr>
              <a:t>Validate findings in independent datasets (e.g., </a:t>
            </a:r>
            <a:r>
              <a:rPr lang="en-US" dirty="0" err="1">
                <a:latin typeface="Aptos Light" panose="020B0004020202020204" pitchFamily="34" charset="0"/>
              </a:rPr>
              <a:t>TOPMed</a:t>
            </a:r>
            <a:r>
              <a:rPr lang="en-US" dirty="0">
                <a:latin typeface="Aptos Light" panose="020B0004020202020204" pitchFamily="34" charset="0"/>
              </a:rPr>
              <a:t>, UK Biobank)</a:t>
            </a:r>
          </a:p>
          <a:p>
            <a:r>
              <a:rPr lang="en-US" dirty="0">
                <a:latin typeface="Aptos Light" panose="020B0004020202020204" pitchFamily="34" charset="0"/>
              </a:rPr>
              <a:t>Mediation analysis: CHIP –&gt; protein/protein signature –&gt; CVD and other clinical outcomes</a:t>
            </a:r>
          </a:p>
          <a:p>
            <a:r>
              <a:rPr lang="en-US" dirty="0">
                <a:latin typeface="Aptos Light" panose="020B0004020202020204" pitchFamily="34" charset="0"/>
              </a:rPr>
              <a:t>Leverage longitudinal CHIP measurement to identify protein risk factors</a:t>
            </a:r>
            <a:endParaRPr lang="en-US" dirty="0">
              <a:solidFill>
                <a:srgbClr val="FF0000"/>
              </a:solidFill>
            </a:endParaRPr>
          </a:p>
          <a:p>
            <a:endParaRPr lang="en-US" dirty="0"/>
          </a:p>
        </p:txBody>
      </p:sp>
    </p:spTree>
    <p:extLst>
      <p:ext uri="{BB962C8B-B14F-4D97-AF65-F5344CB8AC3E}">
        <p14:creationId xmlns:p14="http://schemas.microsoft.com/office/powerpoint/2010/main" val="3401219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8776B-C92C-BD1B-AA4B-23AF6B6B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5726B-3CA5-8267-76EB-EF2B6FE8AAB3}"/>
              </a:ext>
            </a:extLst>
          </p:cNvPr>
          <p:cNvSpPr>
            <a:spLocks noGrp="1"/>
          </p:cNvSpPr>
          <p:nvPr>
            <p:ph type="title"/>
          </p:nvPr>
        </p:nvSpPr>
        <p:spPr/>
        <p:txBody>
          <a:bodyPr>
            <a:normAutofit/>
          </a:bodyPr>
          <a:lstStyle/>
          <a:p>
            <a:pPr algn="ctr"/>
            <a:r>
              <a:rPr lang="en-US" sz="3600" dirty="0"/>
              <a:t>Aging-related molecular changes in chronic diseases</a:t>
            </a:r>
          </a:p>
        </p:txBody>
      </p:sp>
      <p:sp>
        <p:nvSpPr>
          <p:cNvPr id="3" name="Content Placeholder 2">
            <a:extLst>
              <a:ext uri="{FF2B5EF4-FFF2-40B4-BE49-F238E27FC236}">
                <a16:creationId xmlns:a16="http://schemas.microsoft.com/office/drawing/2014/main" id="{B1930491-1AD1-7450-A5D6-5AFF3DBC1DCE}"/>
              </a:ext>
            </a:extLst>
          </p:cNvPr>
          <p:cNvSpPr>
            <a:spLocks noGrp="1"/>
          </p:cNvSpPr>
          <p:nvPr>
            <p:ph idx="1"/>
          </p:nvPr>
        </p:nvSpPr>
        <p:spPr/>
        <p:txBody>
          <a:bodyPr>
            <a:normAutofit/>
          </a:bodyPr>
          <a:lstStyle/>
          <a:p>
            <a:r>
              <a:rPr lang="en-US" dirty="0">
                <a:latin typeface="Aptos Light" panose="020B0004020202020204" pitchFamily="34" charset="0"/>
              </a:rPr>
              <a:t>Causes and consequences of</a:t>
            </a:r>
            <a:r>
              <a:rPr lang="en-US" b="1" dirty="0">
                <a:latin typeface="Aptos Light" panose="020B0004020202020204" pitchFamily="34" charset="0"/>
              </a:rPr>
              <a:t> </a:t>
            </a:r>
            <a:r>
              <a:rPr lang="en-US" dirty="0">
                <a:latin typeface="Aptos Light" panose="020B0004020202020204" pitchFamily="34" charset="0"/>
              </a:rPr>
              <a:t>clonal hematopoiesis of indeterminate potential (CHIP) in chronic kidney disease (CKD)</a:t>
            </a:r>
          </a:p>
          <a:p>
            <a:r>
              <a:rPr lang="en-US" b="1" dirty="0">
                <a:latin typeface="Aptos Light" panose="020B0004020202020204" pitchFamily="34" charset="0"/>
              </a:rPr>
              <a:t>Epigenetic aging and brain and heart health in midlife</a:t>
            </a:r>
          </a:p>
          <a:p>
            <a:endParaRPr lang="en-US" dirty="0">
              <a:latin typeface="Aptos Light" panose="020B0004020202020204" pitchFamily="34" charset="0"/>
            </a:endParaRPr>
          </a:p>
          <a:p>
            <a:endParaRPr lang="en-US" dirty="0">
              <a:latin typeface="Aptos Light" panose="020B0004020202020204" pitchFamily="34" charset="0"/>
            </a:endParaRPr>
          </a:p>
        </p:txBody>
      </p:sp>
      <p:pic>
        <p:nvPicPr>
          <p:cNvPr id="4" name="Picture 3" descr="A blue text on a black background&#10;&#10;Description automatically generated with low confidence">
            <a:extLst>
              <a:ext uri="{FF2B5EF4-FFF2-40B4-BE49-F238E27FC236}">
                <a16:creationId xmlns:a16="http://schemas.microsoft.com/office/drawing/2014/main" id="{571AE131-E49A-4E5A-EF63-362485E11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Tree>
    <p:extLst>
      <p:ext uri="{BB962C8B-B14F-4D97-AF65-F5344CB8AC3E}">
        <p14:creationId xmlns:p14="http://schemas.microsoft.com/office/powerpoint/2010/main" val="512311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19F722-EEBA-C629-3947-2C8C9D93C6DE}"/>
              </a:ext>
            </a:extLst>
          </p:cNvPr>
          <p:cNvSpPr>
            <a:spLocks noGrp="1"/>
          </p:cNvSpPr>
          <p:nvPr>
            <p:ph idx="1"/>
          </p:nvPr>
        </p:nvSpPr>
        <p:spPr>
          <a:xfrm>
            <a:off x="838200" y="1825625"/>
            <a:ext cx="5422900" cy="4351338"/>
          </a:xfrm>
        </p:spPr>
        <p:txBody>
          <a:bodyPr>
            <a:normAutofit/>
          </a:bodyPr>
          <a:lstStyle/>
          <a:p>
            <a:pPr>
              <a:lnSpc>
                <a:spcPct val="80000"/>
              </a:lnSpc>
            </a:pPr>
            <a:r>
              <a:rPr lang="en-US" sz="2000" dirty="0">
                <a:latin typeface="Aptos Light" panose="020B0004020202020204" pitchFamily="34" charset="0"/>
              </a:rPr>
              <a:t>Dementia is projected to affect 150 million people by 2050 globally</a:t>
            </a:r>
          </a:p>
          <a:p>
            <a:pPr>
              <a:lnSpc>
                <a:spcPct val="80000"/>
              </a:lnSpc>
            </a:pPr>
            <a:endParaRPr lang="en-US" sz="2000" dirty="0">
              <a:latin typeface="Aptos Light" panose="020B0004020202020204" pitchFamily="34" charset="0"/>
            </a:endParaRPr>
          </a:p>
          <a:p>
            <a:pPr>
              <a:lnSpc>
                <a:spcPct val="80000"/>
              </a:lnSpc>
            </a:pPr>
            <a:r>
              <a:rPr lang="en-US" sz="2000" dirty="0">
                <a:latin typeface="Aptos Light" panose="020B0004020202020204" pitchFamily="34" charset="0"/>
              </a:rPr>
              <a:t>Despite recent advances, effective treatment of AD remains limited</a:t>
            </a:r>
          </a:p>
          <a:p>
            <a:pPr>
              <a:lnSpc>
                <a:spcPct val="80000"/>
              </a:lnSpc>
            </a:pPr>
            <a:endParaRPr lang="en-US" sz="2000" dirty="0">
              <a:latin typeface="Aptos Light" panose="020B0004020202020204" pitchFamily="34" charset="0"/>
            </a:endParaRPr>
          </a:p>
          <a:p>
            <a:pPr>
              <a:lnSpc>
                <a:spcPct val="80000"/>
              </a:lnSpc>
            </a:pPr>
            <a:r>
              <a:rPr lang="en-US" sz="2000" dirty="0">
                <a:latin typeface="Aptos Light" panose="020B0004020202020204" pitchFamily="34" charset="0"/>
              </a:rPr>
              <a:t>Life-course prevention of AD </a:t>
            </a:r>
          </a:p>
          <a:p>
            <a:pPr>
              <a:lnSpc>
                <a:spcPct val="80000"/>
              </a:lnSpc>
            </a:pPr>
            <a:endParaRPr lang="en-US" sz="2000" dirty="0">
              <a:latin typeface="Aptos Light" panose="020B0004020202020204" pitchFamily="34" charset="0"/>
            </a:endParaRPr>
          </a:p>
          <a:p>
            <a:pPr>
              <a:lnSpc>
                <a:spcPct val="80000"/>
              </a:lnSpc>
            </a:pPr>
            <a:r>
              <a:rPr lang="en-US" sz="2000" dirty="0">
                <a:latin typeface="Aptos Light" panose="020B0004020202020204" pitchFamily="34" charset="0"/>
              </a:rPr>
              <a:t>Early detection of pre-clinical cognitive decline in midlife</a:t>
            </a:r>
          </a:p>
          <a:p>
            <a:pPr>
              <a:lnSpc>
                <a:spcPct val="80000"/>
              </a:lnSpc>
            </a:pPr>
            <a:endParaRPr lang="en-US" sz="2000" dirty="0">
              <a:latin typeface="Aptos Light" panose="020B0004020202020204" pitchFamily="34" charset="0"/>
            </a:endParaRPr>
          </a:p>
          <a:p>
            <a:pPr>
              <a:lnSpc>
                <a:spcPct val="80000"/>
              </a:lnSpc>
            </a:pPr>
            <a:endParaRPr lang="en-US" sz="2000" dirty="0">
              <a:latin typeface="Aptos Light" panose="020B0004020202020204" pitchFamily="34" charset="0"/>
            </a:endParaRPr>
          </a:p>
        </p:txBody>
      </p:sp>
      <p:sp>
        <p:nvSpPr>
          <p:cNvPr id="5" name="TextBox 4">
            <a:extLst>
              <a:ext uri="{FF2B5EF4-FFF2-40B4-BE49-F238E27FC236}">
                <a16:creationId xmlns:a16="http://schemas.microsoft.com/office/drawing/2014/main" id="{C2516127-5CE0-AF12-5E1E-A7ED750B08AE}"/>
              </a:ext>
            </a:extLst>
          </p:cNvPr>
          <p:cNvSpPr txBox="1"/>
          <p:nvPr/>
        </p:nvSpPr>
        <p:spPr>
          <a:xfrm>
            <a:off x="7924800" y="6527998"/>
            <a:ext cx="4143375" cy="307777"/>
          </a:xfrm>
          <a:prstGeom prst="rect">
            <a:avLst/>
          </a:prstGeom>
          <a:noFill/>
        </p:spPr>
        <p:txBody>
          <a:bodyPr wrap="square">
            <a:spAutoFit/>
          </a:bodyPr>
          <a:lstStyle/>
          <a:p>
            <a:pPr algn="l">
              <a:spcBef>
                <a:spcPts val="1350"/>
              </a:spcBef>
              <a:spcAft>
                <a:spcPts val="225"/>
              </a:spcAft>
            </a:pPr>
            <a:r>
              <a:rPr lang="en-US" sz="1400" b="0" i="0" dirty="0">
                <a:solidFill>
                  <a:srgbClr val="222222"/>
                </a:solidFill>
                <a:effectLst/>
                <a:latin typeface="Aptos Light" panose="020B0004020202020204" pitchFamily="34" charset="0"/>
              </a:rPr>
              <a:t>Livingston, Gill, et al. </a:t>
            </a:r>
            <a:r>
              <a:rPr lang="en-US" sz="1400" b="0" i="1" dirty="0">
                <a:solidFill>
                  <a:srgbClr val="222222"/>
                </a:solidFill>
                <a:effectLst/>
                <a:latin typeface="Aptos Light" panose="020B0004020202020204" pitchFamily="34" charset="0"/>
              </a:rPr>
              <a:t>The Lancet</a:t>
            </a:r>
            <a:r>
              <a:rPr lang="en-US" sz="1400" b="0" i="0" dirty="0">
                <a:solidFill>
                  <a:srgbClr val="222222"/>
                </a:solidFill>
                <a:effectLst/>
                <a:latin typeface="Aptos Light" panose="020B0004020202020204" pitchFamily="34" charset="0"/>
              </a:rPr>
              <a:t>  (2024)</a:t>
            </a:r>
            <a:endParaRPr lang="en-US" sz="1400" b="0" dirty="0">
              <a:effectLst/>
              <a:latin typeface="Aptos Light" panose="020B0004020202020204" pitchFamily="34" charset="0"/>
              <a:hlinkClick r:id="rId3"/>
            </a:endParaRPr>
          </a:p>
        </p:txBody>
      </p:sp>
      <p:pic>
        <p:nvPicPr>
          <p:cNvPr id="3074" name="Picture 2">
            <a:extLst>
              <a:ext uri="{FF2B5EF4-FFF2-40B4-BE49-F238E27FC236}">
                <a16:creationId xmlns:a16="http://schemas.microsoft.com/office/drawing/2014/main" id="{BDD4385E-7956-95B7-227B-083840E050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58" b="12130"/>
          <a:stretch/>
        </p:blipFill>
        <p:spPr bwMode="auto">
          <a:xfrm>
            <a:off x="7188201" y="301038"/>
            <a:ext cx="4365169" cy="61918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FD5A98F-CB99-A03A-8B47-48CAA0AB2355}"/>
              </a:ext>
            </a:extLst>
          </p:cNvPr>
          <p:cNvSpPr txBox="1">
            <a:spLocks/>
          </p:cNvSpPr>
          <p:nvPr/>
        </p:nvSpPr>
        <p:spPr>
          <a:xfrm>
            <a:off x="990600" y="517525"/>
            <a:ext cx="60343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Alzheimer’s disease and related dementia (AD/ADRD)</a:t>
            </a:r>
          </a:p>
        </p:txBody>
      </p:sp>
    </p:spTree>
    <p:extLst>
      <p:ext uri="{BB962C8B-B14F-4D97-AF65-F5344CB8AC3E}">
        <p14:creationId xmlns:p14="http://schemas.microsoft.com/office/powerpoint/2010/main" val="3238223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2E8742-A20B-874D-8C59-0DDB5EB5AB04}"/>
              </a:ext>
            </a:extLst>
          </p:cNvPr>
          <p:cNvSpPr>
            <a:spLocks noGrp="1"/>
          </p:cNvSpPr>
          <p:nvPr>
            <p:ph idx="1"/>
          </p:nvPr>
        </p:nvSpPr>
        <p:spPr>
          <a:xfrm>
            <a:off x="802640" y="1581785"/>
            <a:ext cx="4080230" cy="4351338"/>
          </a:xfrm>
        </p:spPr>
        <p:txBody>
          <a:bodyPr>
            <a:noAutofit/>
          </a:bodyPr>
          <a:lstStyle/>
          <a:p>
            <a:r>
              <a:rPr lang="en-US" sz="2000" dirty="0">
                <a:latin typeface="Aptos Light" panose="020B0004020202020204" pitchFamily="34" charset="0"/>
              </a:rPr>
              <a:t>Adverse epigenetic change is an </a:t>
            </a:r>
            <a:r>
              <a:rPr lang="en-US" sz="2000" b="1" dirty="0">
                <a:latin typeface="Aptos Light" panose="020B0004020202020204" pitchFamily="34" charset="0"/>
              </a:rPr>
              <a:t>independent</a:t>
            </a:r>
            <a:r>
              <a:rPr lang="en-US" sz="2000" dirty="0">
                <a:latin typeface="Aptos Light" panose="020B0004020202020204" pitchFamily="34" charset="0"/>
              </a:rPr>
              <a:t> and </a:t>
            </a:r>
            <a:r>
              <a:rPr lang="en-US" sz="2000" b="1" dirty="0">
                <a:latin typeface="Aptos Light" panose="020B0004020202020204" pitchFamily="34" charset="0"/>
              </a:rPr>
              <a:t>reversible</a:t>
            </a:r>
            <a:r>
              <a:rPr lang="en-US" sz="2000" dirty="0">
                <a:latin typeface="Aptos Light" panose="020B0004020202020204" pitchFamily="34" charset="0"/>
              </a:rPr>
              <a:t> </a:t>
            </a:r>
            <a:r>
              <a:rPr lang="en-US" sz="2000" b="1" dirty="0">
                <a:latin typeface="Aptos Light" panose="020B0004020202020204" pitchFamily="34" charset="0"/>
              </a:rPr>
              <a:t>cause</a:t>
            </a:r>
            <a:r>
              <a:rPr lang="en-US" sz="2000" dirty="0">
                <a:latin typeface="Aptos Light" panose="020B0004020202020204" pitchFamily="34" charset="0"/>
              </a:rPr>
              <a:t> of aging. *</a:t>
            </a:r>
          </a:p>
          <a:p>
            <a:endParaRPr lang="en-US" altLang="zh-CN" sz="2000" dirty="0">
              <a:latin typeface="Aptos Light" panose="020B0004020202020204" pitchFamily="34" charset="0"/>
            </a:endParaRPr>
          </a:p>
          <a:p>
            <a:r>
              <a:rPr lang="en-US" altLang="zh-CN" sz="2000" dirty="0">
                <a:latin typeface="Aptos Light" panose="020B0004020202020204" pitchFamily="34" charset="0"/>
              </a:rPr>
              <a:t>Epigenetic age acceleration (EAA) - the difference between epigenetic age and chronological age</a:t>
            </a:r>
          </a:p>
          <a:p>
            <a:endParaRPr lang="en-US" altLang="zh-CN" sz="2000" dirty="0">
              <a:latin typeface="Aptos Light" panose="020B0004020202020204" pitchFamily="34" charset="0"/>
            </a:endParaRPr>
          </a:p>
          <a:p>
            <a:r>
              <a:rPr lang="en-US" sz="2000" dirty="0">
                <a:latin typeface="Aptos Light" panose="020B0004020202020204" pitchFamily="34" charset="0"/>
              </a:rPr>
              <a:t>Gap: </a:t>
            </a:r>
            <a:r>
              <a:rPr lang="en-US" sz="2000" dirty="0">
                <a:latin typeface="Aptos Light" panose="020B0004020202020204" pitchFamily="34" charset="0"/>
                <a:ea typeface="DengXian" panose="02010600030101010101" pitchFamily="2" charset="-122"/>
                <a:cs typeface="Times New Roman" panose="02020603050405020304" pitchFamily="18" charset="0"/>
              </a:rPr>
              <a:t>t</a:t>
            </a:r>
            <a:r>
              <a:rPr lang="en-US" sz="2000" dirty="0">
                <a:effectLst/>
                <a:latin typeface="Aptos Light" panose="020B0004020202020204" pitchFamily="34" charset="0"/>
                <a:ea typeface="DengXian" panose="02010600030101010101" pitchFamily="2" charset="-122"/>
                <a:cs typeface="Times New Roman" panose="02020603050405020304" pitchFamily="18" charset="0"/>
              </a:rPr>
              <a:t>he relationship between EAA and cognition during midlife</a:t>
            </a:r>
          </a:p>
        </p:txBody>
      </p:sp>
      <p:pic>
        <p:nvPicPr>
          <p:cNvPr id="1026" name="Picture 2" descr="Fig. 6">
            <a:extLst>
              <a:ext uri="{FF2B5EF4-FFF2-40B4-BE49-F238E27FC236}">
                <a16:creationId xmlns:a16="http://schemas.microsoft.com/office/drawing/2014/main" id="{439892B4-8227-3EC0-43AE-4AF4C5360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400" y="1581785"/>
            <a:ext cx="4798821" cy="50656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4467A-FFDF-E1C9-EE25-C2ED40365A52}"/>
              </a:ext>
            </a:extLst>
          </p:cNvPr>
          <p:cNvSpPr txBox="1"/>
          <p:nvPr/>
        </p:nvSpPr>
        <p:spPr>
          <a:xfrm>
            <a:off x="0" y="6334780"/>
            <a:ext cx="4080230" cy="523220"/>
          </a:xfrm>
          <a:prstGeom prst="rect">
            <a:avLst/>
          </a:prstGeom>
          <a:noFill/>
        </p:spPr>
        <p:txBody>
          <a:bodyPr wrap="square" rtlCol="0">
            <a:spAutoFit/>
          </a:bodyPr>
          <a:lstStyle/>
          <a:p>
            <a:r>
              <a:rPr lang="en-US" sz="1400" dirty="0">
                <a:latin typeface="Aptos Light" panose="020B0004020202020204" pitchFamily="34" charset="0"/>
              </a:rPr>
              <a:t>* Yang, Hayano,. </a:t>
            </a:r>
            <a:r>
              <a:rPr lang="en-US" sz="1400" i="1" dirty="0">
                <a:latin typeface="Aptos Light" panose="020B0004020202020204" pitchFamily="34" charset="0"/>
              </a:rPr>
              <a:t>Cell.</a:t>
            </a:r>
            <a:r>
              <a:rPr lang="en-US" sz="1400" dirty="0">
                <a:latin typeface="Aptos Light" panose="020B0004020202020204" pitchFamily="34" charset="0"/>
              </a:rPr>
              <a:t> (2023)</a:t>
            </a:r>
          </a:p>
          <a:p>
            <a:r>
              <a:rPr lang="en-US" sz="1400" b="0" i="0" dirty="0">
                <a:solidFill>
                  <a:srgbClr val="222222"/>
                </a:solidFill>
                <a:effectLst/>
                <a:latin typeface="Aptos Light" panose="020B0004020202020204" pitchFamily="34" charset="0"/>
              </a:rPr>
              <a:t>Liu, Zhao, Yu, </a:t>
            </a:r>
            <a:r>
              <a:rPr lang="en-US" sz="1400" b="0" dirty="0">
                <a:solidFill>
                  <a:srgbClr val="222222"/>
                </a:solidFill>
                <a:effectLst/>
                <a:latin typeface="Aptos Light" panose="020B0004020202020204" pitchFamily="34" charset="0"/>
              </a:rPr>
              <a:t>et al. </a:t>
            </a:r>
            <a:r>
              <a:rPr lang="en-US" sz="1400" b="0" i="1" dirty="0">
                <a:solidFill>
                  <a:srgbClr val="222222"/>
                </a:solidFill>
                <a:effectLst/>
                <a:latin typeface="Aptos Light" panose="020B0004020202020204" pitchFamily="34" charset="0"/>
              </a:rPr>
              <a:t>Sig </a:t>
            </a:r>
            <a:r>
              <a:rPr lang="en-US" sz="1400" b="0" i="1" dirty="0" err="1">
                <a:solidFill>
                  <a:srgbClr val="222222"/>
                </a:solidFill>
                <a:effectLst/>
                <a:latin typeface="Aptos Light" panose="020B0004020202020204" pitchFamily="34" charset="0"/>
              </a:rPr>
              <a:t>Transduct</a:t>
            </a:r>
            <a:r>
              <a:rPr lang="en-US" sz="1400" b="0" i="1" dirty="0">
                <a:solidFill>
                  <a:srgbClr val="222222"/>
                </a:solidFill>
                <a:effectLst/>
                <a:latin typeface="Aptos Light" panose="020B0004020202020204" pitchFamily="34" charset="0"/>
              </a:rPr>
              <a:t> Target Ther</a:t>
            </a:r>
            <a:r>
              <a:rPr lang="en-US" sz="1400" b="0" i="0" dirty="0">
                <a:solidFill>
                  <a:srgbClr val="222222"/>
                </a:solidFill>
                <a:effectLst/>
                <a:latin typeface="Aptos Light" panose="020B0004020202020204" pitchFamily="34" charset="0"/>
              </a:rPr>
              <a:t> (2023)</a:t>
            </a:r>
            <a:endParaRPr lang="en-US" sz="1400" dirty="0">
              <a:solidFill>
                <a:srgbClr val="FF0000"/>
              </a:solidFill>
              <a:latin typeface="Aptos Light" panose="020B0004020202020204" pitchFamily="34" charset="0"/>
            </a:endParaRPr>
          </a:p>
        </p:txBody>
      </p:sp>
      <p:sp>
        <p:nvSpPr>
          <p:cNvPr id="7" name="Title 1">
            <a:extLst>
              <a:ext uri="{FF2B5EF4-FFF2-40B4-BE49-F238E27FC236}">
                <a16:creationId xmlns:a16="http://schemas.microsoft.com/office/drawing/2014/main" id="{46342F10-6D79-5B18-4A28-09CDEE7A059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Epigenetic age acceleration (EAA)</a:t>
            </a:r>
            <a:endParaRPr lang="en-US" sz="3600" dirty="0"/>
          </a:p>
        </p:txBody>
      </p:sp>
    </p:spTree>
    <p:extLst>
      <p:ext uri="{BB962C8B-B14F-4D97-AF65-F5344CB8AC3E}">
        <p14:creationId xmlns:p14="http://schemas.microsoft.com/office/powerpoint/2010/main" val="3085286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56CBFD-A44B-4C8F-8803-C83A66882FC8}"/>
              </a:ext>
            </a:extLst>
          </p:cNvPr>
          <p:cNvPicPr>
            <a:picLocks noChangeAspect="1"/>
          </p:cNvPicPr>
          <p:nvPr/>
        </p:nvPicPr>
        <p:blipFill>
          <a:blip r:embed="rId3"/>
          <a:stretch>
            <a:fillRect/>
          </a:stretch>
        </p:blipFill>
        <p:spPr>
          <a:xfrm>
            <a:off x="9181780" y="2955"/>
            <a:ext cx="2983715" cy="1466814"/>
          </a:xfrm>
          <a:prstGeom prst="rect">
            <a:avLst/>
          </a:prstGeom>
        </p:spPr>
      </p:pic>
      <p:sp>
        <p:nvSpPr>
          <p:cNvPr id="2" name="Title 1">
            <a:extLst>
              <a:ext uri="{FF2B5EF4-FFF2-40B4-BE49-F238E27FC236}">
                <a16:creationId xmlns:a16="http://schemas.microsoft.com/office/drawing/2014/main" id="{CB6A6141-F16A-4ED6-B090-E0A37AC5B2EA}"/>
              </a:ext>
            </a:extLst>
          </p:cNvPr>
          <p:cNvSpPr>
            <a:spLocks noGrp="1"/>
          </p:cNvSpPr>
          <p:nvPr>
            <p:ph type="title"/>
          </p:nvPr>
        </p:nvSpPr>
        <p:spPr>
          <a:xfrm>
            <a:off x="359967" y="289122"/>
            <a:ext cx="10515600" cy="836354"/>
          </a:xfrm>
        </p:spPr>
        <p:txBody>
          <a:bodyPr>
            <a:normAutofit/>
          </a:bodyPr>
          <a:lstStyle/>
          <a:p>
            <a:pPr algn="ctr"/>
            <a:r>
              <a:rPr lang="en-US" sz="3600" dirty="0">
                <a:solidFill>
                  <a:schemeClr val="tx1">
                    <a:lumMod val="95000"/>
                    <a:lumOff val="5000"/>
                  </a:schemeClr>
                </a:solidFill>
                <a:cs typeface="Arial" panose="020B0604020202020204" pitchFamily="34" charset="0"/>
              </a:rPr>
              <a:t>The Bogalusa Heart Study (BHS)</a:t>
            </a:r>
          </a:p>
        </p:txBody>
      </p:sp>
      <p:sp>
        <p:nvSpPr>
          <p:cNvPr id="11" name="TextBox 10">
            <a:extLst>
              <a:ext uri="{FF2B5EF4-FFF2-40B4-BE49-F238E27FC236}">
                <a16:creationId xmlns:a16="http://schemas.microsoft.com/office/drawing/2014/main" id="{2276DD5B-66C0-4F78-8400-2652D99EDB7D}"/>
              </a:ext>
            </a:extLst>
          </p:cNvPr>
          <p:cNvSpPr txBox="1"/>
          <p:nvPr/>
        </p:nvSpPr>
        <p:spPr>
          <a:xfrm>
            <a:off x="649472" y="1127928"/>
            <a:ext cx="1089305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lumMod val="95000"/>
                    <a:lumOff val="5000"/>
                  </a:prstClr>
                </a:solidFill>
                <a:effectLst/>
                <a:uLnTx/>
                <a:uFillTx/>
                <a:latin typeface="Aptos Light" panose="020B0004020202020204" pitchFamily="34" charset="0"/>
                <a:cs typeface="Times New Roman" panose="02020603050405020304" pitchFamily="18" charset="0"/>
              </a:rPr>
              <a:t>The BHS is a long-term community-based epidemiological investigation of the natural history of cardiovascular disease </a:t>
            </a:r>
            <a:r>
              <a:rPr lang="en-US" sz="2400" kern="0" dirty="0">
                <a:solidFill>
                  <a:prstClr val="black">
                    <a:lumMod val="95000"/>
                    <a:lumOff val="5000"/>
                  </a:prstClr>
                </a:solidFill>
                <a:latin typeface="Aptos Light" panose="020B0004020202020204" pitchFamily="34" charset="0"/>
                <a:cs typeface="Times New Roman" panose="02020603050405020304" pitchFamily="18" charset="0"/>
              </a:rPr>
              <a:t>across the lifespan.</a:t>
            </a:r>
          </a:p>
        </p:txBody>
      </p:sp>
      <p:sp>
        <p:nvSpPr>
          <p:cNvPr id="87" name="Arrow: Chevron 86">
            <a:extLst>
              <a:ext uri="{FF2B5EF4-FFF2-40B4-BE49-F238E27FC236}">
                <a16:creationId xmlns:a16="http://schemas.microsoft.com/office/drawing/2014/main" id="{5EB26EF0-0576-4E01-98B1-8140F91F162F}"/>
              </a:ext>
            </a:extLst>
          </p:cNvPr>
          <p:cNvSpPr/>
          <p:nvPr/>
        </p:nvSpPr>
        <p:spPr>
          <a:xfrm>
            <a:off x="1482438" y="2097230"/>
            <a:ext cx="3101437" cy="926276"/>
          </a:xfrm>
          <a:prstGeom prst="chevron">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Childhood  &amp; Adolescence</a:t>
            </a:r>
          </a:p>
        </p:txBody>
      </p:sp>
      <p:sp>
        <p:nvSpPr>
          <p:cNvPr id="88" name="Arrow: Chevron 87">
            <a:extLst>
              <a:ext uri="{FF2B5EF4-FFF2-40B4-BE49-F238E27FC236}">
                <a16:creationId xmlns:a16="http://schemas.microsoft.com/office/drawing/2014/main" id="{D0BFB4DF-C9A0-4EBD-B07C-9A6794FA1406}"/>
              </a:ext>
            </a:extLst>
          </p:cNvPr>
          <p:cNvSpPr/>
          <p:nvPr/>
        </p:nvSpPr>
        <p:spPr>
          <a:xfrm>
            <a:off x="4401786" y="2097230"/>
            <a:ext cx="3101436" cy="926276"/>
          </a:xfrm>
          <a:prstGeom prst="chevron">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Young Adulthood</a:t>
            </a:r>
          </a:p>
        </p:txBody>
      </p:sp>
      <p:sp>
        <p:nvSpPr>
          <p:cNvPr id="89" name="Arrow: Chevron 88">
            <a:extLst>
              <a:ext uri="{FF2B5EF4-FFF2-40B4-BE49-F238E27FC236}">
                <a16:creationId xmlns:a16="http://schemas.microsoft.com/office/drawing/2014/main" id="{48E40306-47C6-458D-BC1D-3FCE0CDE9DC9}"/>
              </a:ext>
            </a:extLst>
          </p:cNvPr>
          <p:cNvSpPr/>
          <p:nvPr/>
        </p:nvSpPr>
        <p:spPr>
          <a:xfrm>
            <a:off x="7356766" y="2109104"/>
            <a:ext cx="3129146" cy="926276"/>
          </a:xfrm>
          <a:prstGeom prst="chevron">
            <a:avLst/>
          </a:prstGeom>
          <a:solidFill>
            <a:schemeClr val="accent1">
              <a:lumMod val="60000"/>
              <a:lumOff val="4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Midlife</a:t>
            </a:r>
          </a:p>
        </p:txBody>
      </p:sp>
      <p:cxnSp>
        <p:nvCxnSpPr>
          <p:cNvPr id="90" name="Straight Arrow Connector 89">
            <a:extLst>
              <a:ext uri="{FF2B5EF4-FFF2-40B4-BE49-F238E27FC236}">
                <a16:creationId xmlns:a16="http://schemas.microsoft.com/office/drawing/2014/main" id="{91AF019B-5701-400D-8047-B5C8C171665C}"/>
              </a:ext>
            </a:extLst>
          </p:cNvPr>
          <p:cNvCxnSpPr>
            <a:cxnSpLocks/>
            <a:stCxn id="91" idx="2"/>
          </p:cNvCxnSpPr>
          <p:nvPr/>
        </p:nvCxnSpPr>
        <p:spPr>
          <a:xfrm>
            <a:off x="1246909" y="3712277"/>
            <a:ext cx="9322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Isosceles Triangle 90">
            <a:extLst>
              <a:ext uri="{FF2B5EF4-FFF2-40B4-BE49-F238E27FC236}">
                <a16:creationId xmlns:a16="http://schemas.microsoft.com/office/drawing/2014/main" id="{501A634A-4C6F-4A77-BD30-875E6F7F62B5}"/>
              </a:ext>
            </a:extLst>
          </p:cNvPr>
          <p:cNvSpPr/>
          <p:nvPr/>
        </p:nvSpPr>
        <p:spPr>
          <a:xfrm>
            <a:off x="1246909" y="3035381"/>
            <a:ext cx="3154877" cy="676896"/>
          </a:xfrm>
          <a:prstGeom prst="triangle">
            <a:avLst>
              <a:gd name="adj" fmla="val 53107"/>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aphicFrame>
        <p:nvGraphicFramePr>
          <p:cNvPr id="92" name="Table 14">
            <a:extLst>
              <a:ext uri="{FF2B5EF4-FFF2-40B4-BE49-F238E27FC236}">
                <a16:creationId xmlns:a16="http://schemas.microsoft.com/office/drawing/2014/main" id="{24B73807-108A-49D5-BC71-7A3C50664EFB}"/>
              </a:ext>
            </a:extLst>
          </p:cNvPr>
          <p:cNvGraphicFramePr>
            <a:graphicFrameLocks noGrp="1"/>
          </p:cNvGraphicFramePr>
          <p:nvPr/>
        </p:nvGraphicFramePr>
        <p:xfrm>
          <a:off x="1757547" y="3722128"/>
          <a:ext cx="8573985" cy="197483"/>
        </p:xfrm>
        <a:graphic>
          <a:graphicData uri="http://schemas.openxmlformats.org/drawingml/2006/table">
            <a:tbl>
              <a:tblPr firstRow="1" bandRow="1">
                <a:tableStyleId>{5C22544A-7EE6-4342-B048-85BDC9FD1C3A}</a:tableStyleId>
              </a:tblPr>
              <a:tblGrid>
                <a:gridCol w="1714797">
                  <a:extLst>
                    <a:ext uri="{9D8B030D-6E8A-4147-A177-3AD203B41FA5}">
                      <a16:colId xmlns:a16="http://schemas.microsoft.com/office/drawing/2014/main" val="2923153265"/>
                    </a:ext>
                  </a:extLst>
                </a:gridCol>
                <a:gridCol w="1714797">
                  <a:extLst>
                    <a:ext uri="{9D8B030D-6E8A-4147-A177-3AD203B41FA5}">
                      <a16:colId xmlns:a16="http://schemas.microsoft.com/office/drawing/2014/main" val="1912750726"/>
                    </a:ext>
                  </a:extLst>
                </a:gridCol>
                <a:gridCol w="1714797">
                  <a:extLst>
                    <a:ext uri="{9D8B030D-6E8A-4147-A177-3AD203B41FA5}">
                      <a16:colId xmlns:a16="http://schemas.microsoft.com/office/drawing/2014/main" val="4143223536"/>
                    </a:ext>
                  </a:extLst>
                </a:gridCol>
                <a:gridCol w="1714797">
                  <a:extLst>
                    <a:ext uri="{9D8B030D-6E8A-4147-A177-3AD203B41FA5}">
                      <a16:colId xmlns:a16="http://schemas.microsoft.com/office/drawing/2014/main" val="2835995407"/>
                    </a:ext>
                  </a:extLst>
                </a:gridCol>
                <a:gridCol w="1714797">
                  <a:extLst>
                    <a:ext uri="{9D8B030D-6E8A-4147-A177-3AD203B41FA5}">
                      <a16:colId xmlns:a16="http://schemas.microsoft.com/office/drawing/2014/main" val="41163402"/>
                    </a:ext>
                  </a:extLst>
                </a:gridCol>
              </a:tblGrid>
              <a:tr h="197483">
                <a:tc>
                  <a:txBody>
                    <a:bodyPr/>
                    <a:lstStyle/>
                    <a:p>
                      <a:endParaRPr lang="en-US" sz="60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0178872"/>
                  </a:ext>
                </a:extLst>
              </a:tr>
            </a:tbl>
          </a:graphicData>
        </a:graphic>
      </p:graphicFrame>
      <p:sp>
        <p:nvSpPr>
          <p:cNvPr id="93" name="TextBox 92">
            <a:extLst>
              <a:ext uri="{FF2B5EF4-FFF2-40B4-BE49-F238E27FC236}">
                <a16:creationId xmlns:a16="http://schemas.microsoft.com/office/drawing/2014/main" id="{263D41A3-ADB5-49C2-9973-F110B6710461}"/>
              </a:ext>
            </a:extLst>
          </p:cNvPr>
          <p:cNvSpPr txBox="1"/>
          <p:nvPr/>
        </p:nvSpPr>
        <p:spPr>
          <a:xfrm rot="18752125">
            <a:off x="1257952" y="4003871"/>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1975</a:t>
            </a:r>
          </a:p>
        </p:txBody>
      </p:sp>
      <p:sp>
        <p:nvSpPr>
          <p:cNvPr id="94" name="TextBox 93">
            <a:extLst>
              <a:ext uri="{FF2B5EF4-FFF2-40B4-BE49-F238E27FC236}">
                <a16:creationId xmlns:a16="http://schemas.microsoft.com/office/drawing/2014/main" id="{5B974858-8F12-4AD0-813B-6952D14451A9}"/>
              </a:ext>
            </a:extLst>
          </p:cNvPr>
          <p:cNvSpPr txBox="1"/>
          <p:nvPr/>
        </p:nvSpPr>
        <p:spPr>
          <a:xfrm rot="18752125">
            <a:off x="2971838" y="4001293"/>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1985</a:t>
            </a:r>
          </a:p>
        </p:txBody>
      </p:sp>
      <p:sp>
        <p:nvSpPr>
          <p:cNvPr id="95" name="TextBox 94">
            <a:extLst>
              <a:ext uri="{FF2B5EF4-FFF2-40B4-BE49-F238E27FC236}">
                <a16:creationId xmlns:a16="http://schemas.microsoft.com/office/drawing/2014/main" id="{8DFB6E73-2F2C-4B17-ABBE-FBCD2E204E61}"/>
              </a:ext>
            </a:extLst>
          </p:cNvPr>
          <p:cNvSpPr txBox="1"/>
          <p:nvPr/>
        </p:nvSpPr>
        <p:spPr>
          <a:xfrm rot="18752125">
            <a:off x="4685727" y="3991392"/>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1995</a:t>
            </a:r>
          </a:p>
        </p:txBody>
      </p:sp>
      <p:sp>
        <p:nvSpPr>
          <p:cNvPr id="96" name="TextBox 95">
            <a:extLst>
              <a:ext uri="{FF2B5EF4-FFF2-40B4-BE49-F238E27FC236}">
                <a16:creationId xmlns:a16="http://schemas.microsoft.com/office/drawing/2014/main" id="{EBE62EFB-BE30-4912-BAFD-2C6899118A10}"/>
              </a:ext>
            </a:extLst>
          </p:cNvPr>
          <p:cNvSpPr txBox="1"/>
          <p:nvPr/>
        </p:nvSpPr>
        <p:spPr>
          <a:xfrm rot="18752125">
            <a:off x="6360031" y="4001295"/>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2005</a:t>
            </a:r>
          </a:p>
        </p:txBody>
      </p:sp>
      <p:sp>
        <p:nvSpPr>
          <p:cNvPr id="97" name="TextBox 96">
            <a:extLst>
              <a:ext uri="{FF2B5EF4-FFF2-40B4-BE49-F238E27FC236}">
                <a16:creationId xmlns:a16="http://schemas.microsoft.com/office/drawing/2014/main" id="{1174D1F2-C020-435C-97F3-66B095C8E706}"/>
              </a:ext>
            </a:extLst>
          </p:cNvPr>
          <p:cNvSpPr txBox="1"/>
          <p:nvPr/>
        </p:nvSpPr>
        <p:spPr>
          <a:xfrm rot="18752125">
            <a:off x="8058668" y="3914753"/>
            <a:ext cx="1006783"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2015</a:t>
            </a:r>
          </a:p>
        </p:txBody>
      </p:sp>
      <p:sp>
        <p:nvSpPr>
          <p:cNvPr id="98" name="TextBox 97">
            <a:extLst>
              <a:ext uri="{FF2B5EF4-FFF2-40B4-BE49-F238E27FC236}">
                <a16:creationId xmlns:a16="http://schemas.microsoft.com/office/drawing/2014/main" id="{6C2EA803-75FE-4C01-96EA-BA7E67160229}"/>
              </a:ext>
            </a:extLst>
          </p:cNvPr>
          <p:cNvSpPr txBox="1"/>
          <p:nvPr/>
        </p:nvSpPr>
        <p:spPr>
          <a:xfrm rot="18752125">
            <a:off x="9810604" y="3995745"/>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2025</a:t>
            </a:r>
          </a:p>
        </p:txBody>
      </p:sp>
      <p:sp>
        <p:nvSpPr>
          <p:cNvPr id="99" name="Isosceles Triangle 98">
            <a:extLst>
              <a:ext uri="{FF2B5EF4-FFF2-40B4-BE49-F238E27FC236}">
                <a16:creationId xmlns:a16="http://schemas.microsoft.com/office/drawing/2014/main" id="{FB5A5F34-56DD-4D0A-BC65-01E787404F6A}"/>
              </a:ext>
            </a:extLst>
          </p:cNvPr>
          <p:cNvSpPr/>
          <p:nvPr/>
        </p:nvSpPr>
        <p:spPr>
          <a:xfrm>
            <a:off x="2565069" y="3033403"/>
            <a:ext cx="6246421" cy="676896"/>
          </a:xfrm>
          <a:prstGeom prst="triangle">
            <a:avLst>
              <a:gd name="adj" fmla="val 53360"/>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pSp>
        <p:nvGrpSpPr>
          <p:cNvPr id="100" name="Group 99">
            <a:extLst>
              <a:ext uri="{FF2B5EF4-FFF2-40B4-BE49-F238E27FC236}">
                <a16:creationId xmlns:a16="http://schemas.microsoft.com/office/drawing/2014/main" id="{1612EFDC-5492-4211-9C4D-0E527820306F}"/>
              </a:ext>
            </a:extLst>
          </p:cNvPr>
          <p:cNvGrpSpPr/>
          <p:nvPr/>
        </p:nvGrpSpPr>
        <p:grpSpPr>
          <a:xfrm>
            <a:off x="1190644" y="4453623"/>
            <a:ext cx="8939005" cy="543618"/>
            <a:chOff x="1234782" y="3520173"/>
            <a:chExt cx="9391041" cy="818464"/>
          </a:xfrm>
          <a:solidFill>
            <a:schemeClr val="accent1">
              <a:lumMod val="20000"/>
              <a:lumOff val="80000"/>
              <a:alpha val="50000"/>
            </a:schemeClr>
          </a:solidFill>
        </p:grpSpPr>
        <p:sp>
          <p:nvSpPr>
            <p:cNvPr id="101" name="Arrow: Up 100">
              <a:extLst>
                <a:ext uri="{FF2B5EF4-FFF2-40B4-BE49-F238E27FC236}">
                  <a16:creationId xmlns:a16="http://schemas.microsoft.com/office/drawing/2014/main" id="{D95B63CD-5E4C-4C66-B151-F15E68000B22}"/>
                </a:ext>
              </a:extLst>
            </p:cNvPr>
            <p:cNvSpPr/>
            <p:nvPr/>
          </p:nvSpPr>
          <p:spPr>
            <a:xfrm rot="5400000">
              <a:off x="5543273" y="-743914"/>
              <a:ext cx="818464" cy="9346637"/>
            </a:xfrm>
            <a:prstGeom prst="up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ptos Light" panose="020B0004020202020204" pitchFamily="34" charset="0"/>
              </a:endParaRPr>
            </a:p>
          </p:txBody>
        </p:sp>
        <p:sp>
          <p:nvSpPr>
            <p:cNvPr id="102" name="TextBox 101">
              <a:extLst>
                <a:ext uri="{FF2B5EF4-FFF2-40B4-BE49-F238E27FC236}">
                  <a16:creationId xmlns:a16="http://schemas.microsoft.com/office/drawing/2014/main" id="{8FF7C96B-6291-44CA-831C-620ECD822742}"/>
                </a:ext>
              </a:extLst>
            </p:cNvPr>
            <p:cNvSpPr txBox="1"/>
            <p:nvPr/>
          </p:nvSpPr>
          <p:spPr>
            <a:xfrm>
              <a:off x="1234782" y="3687831"/>
              <a:ext cx="8966123" cy="463385"/>
            </a:xfrm>
            <a:prstGeom prst="rect">
              <a:avLst/>
            </a:prstGeom>
            <a:noFill/>
          </p:spPr>
          <p:txBody>
            <a:bodyPr wrap="square" rtlCol="0">
              <a:spAutoFit/>
            </a:bodyPr>
            <a:lstStyle/>
            <a:p>
              <a:r>
                <a:rPr lang="en-US" sz="1400" dirty="0">
                  <a:latin typeface="Aptos Light" panose="020B0004020202020204" pitchFamily="34" charset="0"/>
                  <a:cs typeface="Arial" panose="020B0604020202020204" pitchFamily="34" charset="0"/>
                </a:rPr>
                <a:t>Demographic, lifestyle, and clinical CVD risk factors (18 visits)</a:t>
              </a:r>
            </a:p>
          </p:txBody>
        </p:sp>
      </p:grpSp>
      <p:sp>
        <p:nvSpPr>
          <p:cNvPr id="103" name="TextBox 102">
            <a:extLst>
              <a:ext uri="{FF2B5EF4-FFF2-40B4-BE49-F238E27FC236}">
                <a16:creationId xmlns:a16="http://schemas.microsoft.com/office/drawing/2014/main" id="{E656CD5A-8E1A-4556-A09B-2B62BC1BC7D8}"/>
              </a:ext>
            </a:extLst>
          </p:cNvPr>
          <p:cNvSpPr txBox="1"/>
          <p:nvPr/>
        </p:nvSpPr>
        <p:spPr>
          <a:xfrm>
            <a:off x="6821534" y="3868809"/>
            <a:ext cx="1109134" cy="523220"/>
          </a:xfrm>
          <a:prstGeom prst="rect">
            <a:avLst/>
          </a:prstGeom>
          <a:noFill/>
        </p:spPr>
        <p:txBody>
          <a:bodyPr wrap="square" rtlCol="0">
            <a:spAutoFit/>
          </a:bodyPr>
          <a:lstStyle/>
          <a:p>
            <a:pPr algn="ctr"/>
            <a:r>
              <a:rPr lang="en-US" sz="1400" dirty="0">
                <a:latin typeface="Aptos Light" panose="020B0004020202020204" pitchFamily="34" charset="0"/>
                <a:cs typeface="Arial" panose="020B0604020202020204" pitchFamily="34" charset="0"/>
              </a:rPr>
              <a:t>GWAS genotyping</a:t>
            </a:r>
          </a:p>
        </p:txBody>
      </p:sp>
      <p:sp>
        <p:nvSpPr>
          <p:cNvPr id="104" name="Left Bracket 103">
            <a:extLst>
              <a:ext uri="{FF2B5EF4-FFF2-40B4-BE49-F238E27FC236}">
                <a16:creationId xmlns:a16="http://schemas.microsoft.com/office/drawing/2014/main" id="{A6849439-7A03-4164-9B7A-36EC0B47B111}"/>
              </a:ext>
            </a:extLst>
          </p:cNvPr>
          <p:cNvSpPr/>
          <p:nvPr/>
        </p:nvSpPr>
        <p:spPr>
          <a:xfrm rot="16200000">
            <a:off x="7290360" y="3529342"/>
            <a:ext cx="90751" cy="45151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ptos Light" panose="020B0004020202020204" pitchFamily="34" charset="0"/>
            </a:endParaRPr>
          </a:p>
        </p:txBody>
      </p:sp>
      <p:cxnSp>
        <p:nvCxnSpPr>
          <p:cNvPr id="105" name="Straight Connector 104">
            <a:extLst>
              <a:ext uri="{FF2B5EF4-FFF2-40B4-BE49-F238E27FC236}">
                <a16:creationId xmlns:a16="http://schemas.microsoft.com/office/drawing/2014/main" id="{839BDECF-96D2-4694-84C6-325C6FEDD840}"/>
              </a:ext>
            </a:extLst>
          </p:cNvPr>
          <p:cNvCxnSpPr>
            <a:cxnSpLocks/>
            <a:stCxn id="104" idx="1"/>
          </p:cNvCxnSpPr>
          <p:nvPr/>
        </p:nvCxnSpPr>
        <p:spPr>
          <a:xfrm>
            <a:off x="7335736" y="3800477"/>
            <a:ext cx="0" cy="135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2A74DD6-DCE4-43A9-BD71-4CFEE3CA9D12}"/>
              </a:ext>
            </a:extLst>
          </p:cNvPr>
          <p:cNvCxnSpPr>
            <a:cxnSpLocks/>
          </p:cNvCxnSpPr>
          <p:nvPr/>
        </p:nvCxnSpPr>
        <p:spPr>
          <a:xfrm>
            <a:off x="1232395" y="3712277"/>
            <a:ext cx="0" cy="11604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1805EFB-8E57-46DE-9F85-F3CBCB16B416}"/>
              </a:ext>
            </a:extLst>
          </p:cNvPr>
          <p:cNvSpPr txBox="1"/>
          <p:nvPr/>
        </p:nvSpPr>
        <p:spPr>
          <a:xfrm rot="18748115">
            <a:off x="722159" y="4944714"/>
            <a:ext cx="70266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1973</a:t>
            </a:r>
          </a:p>
        </p:txBody>
      </p:sp>
      <p:cxnSp>
        <p:nvCxnSpPr>
          <p:cNvPr id="108" name="Straight Connector 107">
            <a:extLst>
              <a:ext uri="{FF2B5EF4-FFF2-40B4-BE49-F238E27FC236}">
                <a16:creationId xmlns:a16="http://schemas.microsoft.com/office/drawing/2014/main" id="{A35BCCEF-988C-4B1E-85BC-227C30282F74}"/>
              </a:ext>
            </a:extLst>
          </p:cNvPr>
          <p:cNvCxnSpPr>
            <a:cxnSpLocks/>
          </p:cNvCxnSpPr>
          <p:nvPr/>
        </p:nvCxnSpPr>
        <p:spPr>
          <a:xfrm>
            <a:off x="10120392" y="3691647"/>
            <a:ext cx="9257" cy="1442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2EDC099-1A73-467C-A293-A3D06B3AEE86}"/>
              </a:ext>
            </a:extLst>
          </p:cNvPr>
          <p:cNvSpPr txBox="1"/>
          <p:nvPr/>
        </p:nvSpPr>
        <p:spPr>
          <a:xfrm rot="18220359">
            <a:off x="9118139" y="5051663"/>
            <a:ext cx="1832740" cy="800219"/>
          </a:xfrm>
          <a:prstGeom prst="rect">
            <a:avLst/>
          </a:prstGeom>
          <a:noFill/>
        </p:spPr>
        <p:txBody>
          <a:bodyPr wrap="square" rtlCol="0">
            <a:spAutoFit/>
          </a:bodyPr>
          <a:lstStyle/>
          <a:p>
            <a:pPr algn="ctr"/>
            <a:r>
              <a:rPr lang="en-US" dirty="0">
                <a:latin typeface="Aptos Light" panose="020B0004020202020204" pitchFamily="34" charset="0"/>
                <a:cs typeface="Arial" panose="020B0604020202020204" pitchFamily="34" charset="0"/>
              </a:rPr>
              <a:t>2024</a:t>
            </a:r>
          </a:p>
          <a:p>
            <a:pPr algn="ctr"/>
            <a:r>
              <a:rPr lang="en-US" sz="1400" dirty="0">
                <a:latin typeface="Aptos Light" panose="020B0004020202020204" pitchFamily="34" charset="0"/>
                <a:cs typeface="Arial" panose="020B0604020202020204" pitchFamily="34" charset="0"/>
              </a:rPr>
              <a:t>End of current </a:t>
            </a:r>
          </a:p>
          <a:p>
            <a:pPr algn="ctr"/>
            <a:r>
              <a:rPr lang="en-US" sz="1400" dirty="0">
                <a:latin typeface="Aptos Light" panose="020B0004020202020204" pitchFamily="34" charset="0"/>
                <a:cs typeface="Arial" panose="020B0604020202020204" pitchFamily="34" charset="0"/>
              </a:rPr>
              <a:t>visit cycle</a:t>
            </a:r>
          </a:p>
        </p:txBody>
      </p:sp>
      <p:sp>
        <p:nvSpPr>
          <p:cNvPr id="110" name="TextBox 109">
            <a:extLst>
              <a:ext uri="{FF2B5EF4-FFF2-40B4-BE49-F238E27FC236}">
                <a16:creationId xmlns:a16="http://schemas.microsoft.com/office/drawing/2014/main" id="{398D7624-552C-4418-98EE-4DE9A227664D}"/>
              </a:ext>
            </a:extLst>
          </p:cNvPr>
          <p:cNvSpPr txBox="1"/>
          <p:nvPr/>
        </p:nvSpPr>
        <p:spPr>
          <a:xfrm>
            <a:off x="700056" y="5572608"/>
            <a:ext cx="10959933" cy="1015663"/>
          </a:xfrm>
          <a:prstGeom prst="rect">
            <a:avLst/>
          </a:prstGeom>
          <a:noFill/>
        </p:spPr>
        <p:txBody>
          <a:bodyPr wrap="square">
            <a:spAutoFit/>
          </a:bodyPr>
          <a:lstStyle/>
          <a:p>
            <a:pPr algn="l"/>
            <a:r>
              <a:rPr lang="en-US" altLang="zh-CN" sz="2000" dirty="0">
                <a:latin typeface="Aptos Light" panose="020B0004020202020204" pitchFamily="34" charset="0"/>
                <a:cs typeface="Calibri" panose="020F0502020204030204" pitchFamily="34" charset="0"/>
              </a:rPr>
              <a:t>Current study includes up to 1,298 BHS participants who were:</a:t>
            </a:r>
          </a:p>
          <a:p>
            <a:pPr marL="285750" indent="-285750" algn="l">
              <a:buFont typeface="Arial" panose="020B0604020202020204" pitchFamily="34" charset="0"/>
              <a:buChar char="•"/>
            </a:pPr>
            <a:r>
              <a:rPr lang="en-US" altLang="zh-CN" sz="2000" dirty="0">
                <a:latin typeface="Aptos Light" panose="020B0004020202020204" pitchFamily="34" charset="0"/>
                <a:cs typeface="Calibri" panose="020F0502020204030204" pitchFamily="34" charset="0"/>
              </a:rPr>
              <a:t>Examined longitudinally, beginning in childhood</a:t>
            </a:r>
          </a:p>
          <a:p>
            <a:pPr marL="285750" indent="-285750" algn="l">
              <a:buFont typeface="Arial" panose="020B0604020202020204" pitchFamily="34" charset="0"/>
              <a:buChar char="•"/>
            </a:pPr>
            <a:r>
              <a:rPr lang="en-US" altLang="zh-CN" sz="2000" dirty="0">
                <a:latin typeface="Aptos Light" panose="020B0004020202020204" pitchFamily="34" charset="0"/>
                <a:cs typeface="Calibri" panose="020F0502020204030204" pitchFamily="34" charset="0"/>
              </a:rPr>
              <a:t>Had </a:t>
            </a:r>
            <a:r>
              <a:rPr lang="en-US" altLang="zh-CN" sz="2000" b="1" dirty="0">
                <a:latin typeface="Aptos Light" panose="020B0004020202020204" pitchFamily="34" charset="0"/>
                <a:cs typeface="Calibri" panose="020F0502020204030204" pitchFamily="34" charset="0"/>
              </a:rPr>
              <a:t>epigenetic data </a:t>
            </a:r>
            <a:r>
              <a:rPr lang="en-US" altLang="zh-CN" sz="2000" dirty="0">
                <a:latin typeface="Aptos Light" panose="020B0004020202020204" pitchFamily="34" charset="0"/>
                <a:cs typeface="Calibri" panose="020F0502020204030204" pitchFamily="34" charset="0"/>
              </a:rPr>
              <a:t>and </a:t>
            </a:r>
            <a:r>
              <a:rPr lang="en-US" altLang="zh-CN" sz="2000" b="1" dirty="0">
                <a:latin typeface="Aptos Light" panose="020B0004020202020204" pitchFamily="34" charset="0"/>
                <a:cs typeface="Calibri" panose="020F0502020204030204" pitchFamily="34" charset="0"/>
              </a:rPr>
              <a:t>neurocognitive tests </a:t>
            </a:r>
            <a:r>
              <a:rPr lang="en-US" altLang="zh-CN" sz="2000" dirty="0">
                <a:latin typeface="Aptos Light" panose="020B0004020202020204" pitchFamily="34" charset="0"/>
                <a:cs typeface="Calibri" panose="020F0502020204030204" pitchFamily="34" charset="0"/>
              </a:rPr>
              <a:t>collected at the same (current) visit</a:t>
            </a:r>
            <a:endParaRPr lang="en-US" sz="2400" kern="0" dirty="0">
              <a:solidFill>
                <a:prstClr val="black">
                  <a:lumMod val="95000"/>
                  <a:lumOff val="5000"/>
                </a:prstClr>
              </a:solidFill>
              <a:latin typeface="Aptos Light" panose="020B0004020202020204" pitchFamily="34" charset="0"/>
              <a:cs typeface="Times New Roman" panose="02020603050405020304" pitchFamily="18" charset="0"/>
            </a:endParaRPr>
          </a:p>
        </p:txBody>
      </p:sp>
      <p:sp>
        <p:nvSpPr>
          <p:cNvPr id="111" name="Isosceles Triangle 110">
            <a:extLst>
              <a:ext uri="{FF2B5EF4-FFF2-40B4-BE49-F238E27FC236}">
                <a16:creationId xmlns:a16="http://schemas.microsoft.com/office/drawing/2014/main" id="{872DF30A-3698-4595-B58B-B11255044B6A}"/>
              </a:ext>
            </a:extLst>
          </p:cNvPr>
          <p:cNvSpPr/>
          <p:nvPr/>
        </p:nvSpPr>
        <p:spPr>
          <a:xfrm>
            <a:off x="5979622" y="3037308"/>
            <a:ext cx="5680368" cy="676896"/>
          </a:xfrm>
          <a:prstGeom prst="triangle">
            <a:avLst>
              <a:gd name="adj" fmla="val 50105"/>
            </a:avLst>
          </a:prstGeom>
          <a:solidFill>
            <a:schemeClr val="accent1">
              <a:lumMod val="60000"/>
              <a:lumOff val="40000"/>
              <a:alpha val="4980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sp>
        <p:nvSpPr>
          <p:cNvPr id="112" name="TextBox 111">
            <a:extLst>
              <a:ext uri="{FF2B5EF4-FFF2-40B4-BE49-F238E27FC236}">
                <a16:creationId xmlns:a16="http://schemas.microsoft.com/office/drawing/2014/main" id="{4831E975-7A5D-495F-B264-588C42AFFF79}"/>
              </a:ext>
            </a:extLst>
          </p:cNvPr>
          <p:cNvSpPr txBox="1"/>
          <p:nvPr/>
        </p:nvSpPr>
        <p:spPr>
          <a:xfrm>
            <a:off x="10563107" y="3460463"/>
            <a:ext cx="1248212" cy="369332"/>
          </a:xfrm>
          <a:prstGeom prst="rect">
            <a:avLst/>
          </a:prstGeom>
          <a:solidFill>
            <a:schemeClr val="bg1"/>
          </a:solidFill>
        </p:spPr>
        <p:txBody>
          <a:bodyPr wrap="square" rtlCol="0">
            <a:spAutoFit/>
          </a:bodyPr>
          <a:lstStyle/>
          <a:p>
            <a:endParaRPr lang="en-US" dirty="0">
              <a:latin typeface="Aptos Light" panose="020B0004020202020204" pitchFamily="34" charset="0"/>
            </a:endParaRPr>
          </a:p>
        </p:txBody>
      </p:sp>
    </p:spTree>
    <p:extLst>
      <p:ext uri="{BB962C8B-B14F-4D97-AF65-F5344CB8AC3E}">
        <p14:creationId xmlns:p14="http://schemas.microsoft.com/office/powerpoint/2010/main" val="339551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21C5E-9315-3F8F-2B24-35168B7E6C06}"/>
            </a:ext>
          </a:extLst>
        </p:cNvPr>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B6328EE0-4565-5DD6-507F-1AF7E9BC988B}"/>
              </a:ext>
            </a:extLst>
          </p:cNvPr>
          <p:cNvPicPr>
            <a:picLocks noChangeAspect="1"/>
          </p:cNvPicPr>
          <p:nvPr/>
        </p:nvPicPr>
        <p:blipFill>
          <a:blip r:embed="rId3">
            <a:extLst>
              <a:ext uri="{28A0092B-C50C-407E-A947-70E740481C1C}">
                <a14:useLocalDpi xmlns:a14="http://schemas.microsoft.com/office/drawing/2010/main" val="0"/>
              </a:ext>
            </a:extLst>
          </a:blip>
          <a:srcRect r="52296"/>
          <a:stretch/>
        </p:blipFill>
        <p:spPr>
          <a:xfrm>
            <a:off x="1986279" y="2352347"/>
            <a:ext cx="3921035" cy="3870479"/>
          </a:xfrm>
          <a:prstGeom prst="rect">
            <a:avLst/>
          </a:prstGeom>
        </p:spPr>
      </p:pic>
      <p:sp>
        <p:nvSpPr>
          <p:cNvPr id="3" name="Title 1">
            <a:extLst>
              <a:ext uri="{FF2B5EF4-FFF2-40B4-BE49-F238E27FC236}">
                <a16:creationId xmlns:a16="http://schemas.microsoft.com/office/drawing/2014/main" id="{80558EAF-AEF6-F94C-8C09-34B5331E3B1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Examine the relationship between EAA and cognition during midlife</a:t>
            </a:r>
          </a:p>
        </p:txBody>
      </p:sp>
      <p:pic>
        <p:nvPicPr>
          <p:cNvPr id="8" name="Picture 7" descr="A logo with a heart and a tree&#10;&#10;AI-generated content may be incorrect.">
            <a:extLst>
              <a:ext uri="{FF2B5EF4-FFF2-40B4-BE49-F238E27FC236}">
                <a16:creationId xmlns:a16="http://schemas.microsoft.com/office/drawing/2014/main" id="{86579D8C-3FED-6A25-D209-FF5EC0535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26" y="2022059"/>
            <a:ext cx="1615147" cy="1615147"/>
          </a:xfrm>
          <a:prstGeom prst="rect">
            <a:avLst/>
          </a:prstGeom>
        </p:spPr>
      </p:pic>
      <p:sp>
        <p:nvSpPr>
          <p:cNvPr id="4" name="TextBox 3">
            <a:extLst>
              <a:ext uri="{FF2B5EF4-FFF2-40B4-BE49-F238E27FC236}">
                <a16:creationId xmlns:a16="http://schemas.microsoft.com/office/drawing/2014/main" id="{FFBFA1BA-6D58-F444-C9E3-22464A4A07F8}"/>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307716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6F61-AC33-2F4B-3E84-1A0DF4381F16}"/>
              </a:ext>
            </a:extLst>
          </p:cNvPr>
          <p:cNvSpPr>
            <a:spLocks noGrp="1"/>
          </p:cNvSpPr>
          <p:nvPr>
            <p:ph type="title"/>
          </p:nvPr>
        </p:nvSpPr>
        <p:spPr/>
        <p:txBody>
          <a:bodyPr>
            <a:normAutofit/>
          </a:bodyPr>
          <a:lstStyle/>
          <a:p>
            <a:pPr algn="ctr"/>
            <a:r>
              <a:rPr lang="en-US" sz="3600" dirty="0"/>
              <a:t>Measurement of cognition</a:t>
            </a:r>
          </a:p>
        </p:txBody>
      </p:sp>
      <p:sp>
        <p:nvSpPr>
          <p:cNvPr id="3" name="Content Placeholder 2">
            <a:extLst>
              <a:ext uri="{FF2B5EF4-FFF2-40B4-BE49-F238E27FC236}">
                <a16:creationId xmlns:a16="http://schemas.microsoft.com/office/drawing/2014/main" id="{5C502AF9-3473-D9E6-C676-6A352B9194A1}"/>
              </a:ext>
            </a:extLst>
          </p:cNvPr>
          <p:cNvSpPr>
            <a:spLocks noGrp="1"/>
          </p:cNvSpPr>
          <p:nvPr>
            <p:ph idx="1"/>
          </p:nvPr>
        </p:nvSpPr>
        <p:spPr>
          <a:xfrm>
            <a:off x="838200" y="1825625"/>
            <a:ext cx="6639560" cy="4351338"/>
          </a:xfrm>
        </p:spPr>
        <p:txBody>
          <a:bodyPr>
            <a:normAutofit/>
          </a:bodyPr>
          <a:lstStyle/>
          <a:p>
            <a:r>
              <a:rPr lang="en-US" sz="2400" dirty="0">
                <a:effectLst/>
                <a:latin typeface="Aptos Light" panose="020B0004020202020204" pitchFamily="34" charset="0"/>
                <a:ea typeface="DengXian" panose="02010600030101010101" pitchFamily="2" charset="-122"/>
              </a:rPr>
              <a:t>Neurocognitive test scores were rank-based inverse normal transformed.</a:t>
            </a:r>
          </a:p>
          <a:p>
            <a:r>
              <a:rPr lang="en-US" sz="2400" b="1" dirty="0">
                <a:latin typeface="Aptos Light" panose="020B0004020202020204" pitchFamily="34" charset="0"/>
                <a:ea typeface="DengXian" panose="02010600030101010101" pitchFamily="2" charset="-122"/>
              </a:rPr>
              <a:t>D</a:t>
            </a:r>
            <a:r>
              <a:rPr lang="en-US" sz="2400" b="1" dirty="0">
                <a:effectLst/>
                <a:latin typeface="Aptos Light" panose="020B0004020202020204" pitchFamily="34" charset="0"/>
                <a:ea typeface="DengXian" panose="02010600030101010101" pitchFamily="2" charset="-122"/>
              </a:rPr>
              <a:t>omain-specific scores </a:t>
            </a:r>
            <a:r>
              <a:rPr lang="en-US" sz="2400" dirty="0">
                <a:effectLst/>
                <a:latin typeface="Aptos Light" panose="020B0004020202020204" pitchFamily="34" charset="0"/>
                <a:ea typeface="DengXian" panose="02010600030101010101" pitchFamily="2" charset="-122"/>
              </a:rPr>
              <a:t>and a </a:t>
            </a:r>
            <a:r>
              <a:rPr lang="en-US" sz="2400" b="1" dirty="0">
                <a:effectLst/>
                <a:latin typeface="Aptos Light" panose="020B0004020202020204" pitchFamily="34" charset="0"/>
                <a:ea typeface="DengXian" panose="02010600030101010101" pitchFamily="2" charset="-122"/>
              </a:rPr>
              <a:t>global cognitive score</a:t>
            </a:r>
            <a:r>
              <a:rPr lang="en-US" sz="2400" dirty="0">
                <a:effectLst/>
                <a:latin typeface="Aptos Light" panose="020B0004020202020204" pitchFamily="34" charset="0"/>
                <a:ea typeface="DengXian" panose="02010600030101010101" pitchFamily="2" charset="-122"/>
              </a:rPr>
              <a:t> (GCS) were summarized from corresponding neurocognitive tests. </a:t>
            </a:r>
          </a:p>
          <a:p>
            <a:r>
              <a:rPr lang="en-US" sz="2400" dirty="0">
                <a:effectLst/>
                <a:latin typeface="Aptos Light" panose="020B0004020202020204" pitchFamily="34" charset="0"/>
                <a:ea typeface="DengXian" panose="02010600030101010101" pitchFamily="2" charset="-122"/>
              </a:rPr>
              <a:t>In both BHS and UK Biobank, Trail making tests (TMT) scores were reversed, with higher scores indicating better performance.</a:t>
            </a:r>
            <a:endParaRPr lang="en-US" sz="3600" dirty="0">
              <a:latin typeface="Aptos Light" panose="020B0004020202020204" pitchFamily="34" charset="0"/>
            </a:endParaRPr>
          </a:p>
        </p:txBody>
      </p:sp>
      <p:pic>
        <p:nvPicPr>
          <p:cNvPr id="4" name="Picture 3">
            <a:extLst>
              <a:ext uri="{FF2B5EF4-FFF2-40B4-BE49-F238E27FC236}">
                <a16:creationId xmlns:a16="http://schemas.microsoft.com/office/drawing/2014/main" id="{465BC4E4-5F57-2B2D-C670-61E3D8E57507}"/>
              </a:ext>
            </a:extLst>
          </p:cNvPr>
          <p:cNvPicPr>
            <a:picLocks noChangeAspect="1"/>
          </p:cNvPicPr>
          <p:nvPr/>
        </p:nvPicPr>
        <p:blipFill>
          <a:blip r:embed="rId2" cstate="print">
            <a:extLst>
              <a:ext uri="{28A0092B-C50C-407E-A947-70E740481C1C}">
                <a14:useLocalDpi xmlns:a14="http://schemas.microsoft.com/office/drawing/2010/main" val="0"/>
              </a:ext>
            </a:extLst>
          </a:blip>
          <a:srcRect r="76496" b="24295"/>
          <a:stretch/>
        </p:blipFill>
        <p:spPr bwMode="auto">
          <a:xfrm>
            <a:off x="7625080" y="1690688"/>
            <a:ext cx="2606040" cy="4102737"/>
          </a:xfrm>
          <a:prstGeom prst="rect">
            <a:avLst/>
          </a:prstGeom>
          <a:noFill/>
          <a:ln>
            <a:noFill/>
          </a:ln>
        </p:spPr>
      </p:pic>
    </p:spTree>
    <p:extLst>
      <p:ext uri="{BB962C8B-B14F-4D97-AF65-F5344CB8AC3E}">
        <p14:creationId xmlns:p14="http://schemas.microsoft.com/office/powerpoint/2010/main" val="2359335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A31FB-43C4-07CA-19D6-7C5EA0681D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EB272-BDC3-5826-CF1D-752E12A0ED68}"/>
              </a:ext>
            </a:extLst>
          </p:cNvPr>
          <p:cNvSpPr>
            <a:spLocks noGrp="1"/>
          </p:cNvSpPr>
          <p:nvPr>
            <p:ph type="title"/>
          </p:nvPr>
        </p:nvSpPr>
        <p:spPr>
          <a:xfrm>
            <a:off x="504967" y="365125"/>
            <a:ext cx="11259403" cy="1325563"/>
          </a:xfrm>
        </p:spPr>
        <p:txBody>
          <a:bodyPr>
            <a:noAutofit/>
          </a:bodyPr>
          <a:lstStyle/>
          <a:p>
            <a:pPr algn="ctr"/>
            <a:r>
              <a:rPr lang="en-US" sz="3600" dirty="0"/>
              <a:t>Omics-based approach to molecularly characterize features of age-related conditions in population-based studies </a:t>
            </a:r>
          </a:p>
        </p:txBody>
      </p:sp>
      <p:sp>
        <p:nvSpPr>
          <p:cNvPr id="6" name="Content Placeholder 2">
            <a:extLst>
              <a:ext uri="{FF2B5EF4-FFF2-40B4-BE49-F238E27FC236}">
                <a16:creationId xmlns:a16="http://schemas.microsoft.com/office/drawing/2014/main" id="{EC8C02D1-D8B8-4BB3-745F-5030CA8E2B89}"/>
              </a:ext>
            </a:extLst>
          </p:cNvPr>
          <p:cNvSpPr txBox="1">
            <a:spLocks/>
          </p:cNvSpPr>
          <p:nvPr/>
        </p:nvSpPr>
        <p:spPr>
          <a:xfrm>
            <a:off x="1416934" y="5845217"/>
            <a:ext cx="10515600" cy="5888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ptos Light" panose="020B0004020202020204" pitchFamily="34" charset="0"/>
              </a:rPr>
              <a:t>My research aims to molecularly characterize age-related conditions in population-based studies to support targeted prevention and treatment.</a:t>
            </a:r>
          </a:p>
          <a:p>
            <a:endParaRPr lang="en-US" sz="2000" dirty="0"/>
          </a:p>
          <a:p>
            <a:endParaRPr lang="en-US" sz="2000" dirty="0"/>
          </a:p>
        </p:txBody>
      </p:sp>
      <p:sp>
        <p:nvSpPr>
          <p:cNvPr id="9" name="TextBox 8">
            <a:extLst>
              <a:ext uri="{FF2B5EF4-FFF2-40B4-BE49-F238E27FC236}">
                <a16:creationId xmlns:a16="http://schemas.microsoft.com/office/drawing/2014/main" id="{AD01B01C-99E4-1259-98C6-BBA3189DD066}"/>
              </a:ext>
            </a:extLst>
          </p:cNvPr>
          <p:cNvSpPr txBox="1"/>
          <p:nvPr/>
        </p:nvSpPr>
        <p:spPr>
          <a:xfrm>
            <a:off x="0" y="6550224"/>
            <a:ext cx="6386286" cy="307777"/>
          </a:xfrm>
          <a:prstGeom prst="rect">
            <a:avLst/>
          </a:prstGeom>
          <a:noFill/>
        </p:spPr>
        <p:txBody>
          <a:bodyPr wrap="square">
            <a:spAutoFit/>
          </a:bodyPr>
          <a:lstStyle/>
          <a:p>
            <a:r>
              <a:rPr lang="en-US" sz="1400" dirty="0">
                <a:latin typeface="Aptos Light" panose="020B0004020202020204" pitchFamily="34" charset="0"/>
              </a:rPr>
              <a:t>Carton elements adopted from Tarazona, et al. </a:t>
            </a:r>
            <a:r>
              <a:rPr lang="en-US" sz="1400" i="1" dirty="0">
                <a:latin typeface="Aptos Light" panose="020B0004020202020204" pitchFamily="34" charset="0"/>
              </a:rPr>
              <a:t>Nat </a:t>
            </a:r>
            <a:r>
              <a:rPr lang="en-US" sz="1400" i="1" dirty="0" err="1">
                <a:latin typeface="Aptos Light" panose="020B0004020202020204" pitchFamily="34" charset="0"/>
              </a:rPr>
              <a:t>Comput</a:t>
            </a:r>
            <a:r>
              <a:rPr lang="en-US" sz="1400" i="1" dirty="0">
                <a:latin typeface="Aptos Light" panose="020B0004020202020204" pitchFamily="34" charset="0"/>
              </a:rPr>
              <a:t> Sci </a:t>
            </a:r>
            <a:r>
              <a:rPr lang="en-US" sz="1400" dirty="0">
                <a:latin typeface="Aptos Light" panose="020B0004020202020204" pitchFamily="34" charset="0"/>
              </a:rPr>
              <a:t>(2021)</a:t>
            </a:r>
          </a:p>
        </p:txBody>
      </p:sp>
      <p:pic>
        <p:nvPicPr>
          <p:cNvPr id="17" name="Picture 16" descr="A diagram of a cell division&#10;&#10;Description automatically generated">
            <a:extLst>
              <a:ext uri="{FF2B5EF4-FFF2-40B4-BE49-F238E27FC236}">
                <a16:creationId xmlns:a16="http://schemas.microsoft.com/office/drawing/2014/main" id="{EA705BBC-8746-67DA-9209-F1B90234DA3B}"/>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21502" t="2969" r="58906"/>
          <a:stretch/>
        </p:blipFill>
        <p:spPr>
          <a:xfrm>
            <a:off x="2768760" y="1842402"/>
            <a:ext cx="1671111" cy="3905306"/>
          </a:xfrm>
          <a:prstGeom prst="rect">
            <a:avLst/>
          </a:prstGeom>
        </p:spPr>
      </p:pic>
      <p:pic>
        <p:nvPicPr>
          <p:cNvPr id="18" name="Picture 2" descr="Blood Pressure Icon Heart And Sphygmomanometer Stock Illustration -  Download Image Now - Blood Pressure Gauge, Hypertensive, Vector - iStock">
            <a:extLst>
              <a:ext uri="{FF2B5EF4-FFF2-40B4-BE49-F238E27FC236}">
                <a16:creationId xmlns:a16="http://schemas.microsoft.com/office/drawing/2014/main" id="{11C6D345-2D1A-4E4A-4C04-F2A7C7D984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0480" y="2207137"/>
            <a:ext cx="1242520" cy="1242520"/>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Up 19">
            <a:extLst>
              <a:ext uri="{FF2B5EF4-FFF2-40B4-BE49-F238E27FC236}">
                <a16:creationId xmlns:a16="http://schemas.microsoft.com/office/drawing/2014/main" id="{4AB2C06B-9017-03B3-3AEE-2D094E620175}"/>
              </a:ext>
            </a:extLst>
          </p:cNvPr>
          <p:cNvSpPr/>
          <p:nvPr/>
        </p:nvSpPr>
        <p:spPr>
          <a:xfrm rot="5400000">
            <a:off x="4831827" y="3420866"/>
            <a:ext cx="150614" cy="40709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Arrow: Up 20">
            <a:extLst>
              <a:ext uri="{FF2B5EF4-FFF2-40B4-BE49-F238E27FC236}">
                <a16:creationId xmlns:a16="http://schemas.microsoft.com/office/drawing/2014/main" id="{8252C35F-32FC-FBCC-359F-27DCC1C21E18}"/>
              </a:ext>
            </a:extLst>
          </p:cNvPr>
          <p:cNvSpPr/>
          <p:nvPr/>
        </p:nvSpPr>
        <p:spPr>
          <a:xfrm rot="16200000">
            <a:off x="4799991" y="3672021"/>
            <a:ext cx="150614" cy="40709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22" name="Picture 21" descr="A diagram of a cell division&#10;&#10;Description automatically generated">
            <a:extLst>
              <a:ext uri="{FF2B5EF4-FFF2-40B4-BE49-F238E27FC236}">
                <a16:creationId xmlns:a16="http://schemas.microsoft.com/office/drawing/2014/main" id="{4BA29C52-5EBB-7667-01EA-75127BA52E5E}"/>
              </a:ext>
            </a:extLst>
          </p:cNvPr>
          <p:cNvPicPr>
            <a:picLocks noChangeAspect="1"/>
          </p:cNvPicPr>
          <p:nvPr/>
        </p:nvPicPr>
        <p:blipFill>
          <a:blip r:embed="rId6">
            <a:extLst>
              <a:ext uri="{28A0092B-C50C-407E-A947-70E740481C1C}">
                <a14:useLocalDpi xmlns:a14="http://schemas.microsoft.com/office/drawing/2010/main" val="0"/>
              </a:ext>
            </a:extLst>
          </a:blip>
          <a:srcRect l="55840" t="12186" r="24567" b="48221"/>
          <a:stretch/>
        </p:blipFill>
        <p:spPr>
          <a:xfrm>
            <a:off x="5217547" y="2642247"/>
            <a:ext cx="1895390" cy="1807379"/>
          </a:xfrm>
          <a:prstGeom prst="rect">
            <a:avLst/>
          </a:prstGeom>
        </p:spPr>
      </p:pic>
      <p:pic>
        <p:nvPicPr>
          <p:cNvPr id="23" name="Picture 6" descr="Dementia - MedWorks Media">
            <a:extLst>
              <a:ext uri="{FF2B5EF4-FFF2-40B4-BE49-F238E27FC236}">
                <a16:creationId xmlns:a16="http://schemas.microsoft.com/office/drawing/2014/main" id="{30E0F72A-2EA0-AABD-B8A4-1652905765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6657" y="3393295"/>
            <a:ext cx="1393944" cy="111515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3DC8B4F-9998-DF19-AF99-C6BF88EB6488}"/>
              </a:ext>
            </a:extLst>
          </p:cNvPr>
          <p:cNvSpPr txBox="1"/>
          <p:nvPr/>
        </p:nvSpPr>
        <p:spPr>
          <a:xfrm>
            <a:off x="3091879" y="1755576"/>
            <a:ext cx="1393945" cy="369332"/>
          </a:xfrm>
          <a:prstGeom prst="rect">
            <a:avLst/>
          </a:prstGeom>
          <a:solidFill>
            <a:schemeClr val="bg1"/>
          </a:solidFill>
        </p:spPr>
        <p:txBody>
          <a:bodyPr wrap="square">
            <a:spAutoFit/>
          </a:bodyPr>
          <a:lstStyle/>
          <a:p>
            <a:r>
              <a:rPr lang="en-US" dirty="0"/>
              <a:t>Omics data</a:t>
            </a:r>
          </a:p>
        </p:txBody>
      </p:sp>
      <p:sp>
        <p:nvSpPr>
          <p:cNvPr id="27" name="TextBox 26">
            <a:extLst>
              <a:ext uri="{FF2B5EF4-FFF2-40B4-BE49-F238E27FC236}">
                <a16:creationId xmlns:a16="http://schemas.microsoft.com/office/drawing/2014/main" id="{06DBF75A-8F4C-E1B8-2C28-09C3E97B7135}"/>
              </a:ext>
            </a:extLst>
          </p:cNvPr>
          <p:cNvSpPr txBox="1"/>
          <p:nvPr/>
        </p:nvSpPr>
        <p:spPr>
          <a:xfrm>
            <a:off x="7706657" y="1688799"/>
            <a:ext cx="1598350" cy="646331"/>
          </a:xfrm>
          <a:prstGeom prst="rect">
            <a:avLst/>
          </a:prstGeom>
          <a:solidFill>
            <a:schemeClr val="bg1"/>
          </a:solidFill>
        </p:spPr>
        <p:txBody>
          <a:bodyPr wrap="square">
            <a:spAutoFit/>
          </a:bodyPr>
          <a:lstStyle/>
          <a:p>
            <a:pPr algn="ctr"/>
            <a:r>
              <a:rPr lang="en-US" dirty="0"/>
              <a:t>Aging-related </a:t>
            </a:r>
          </a:p>
          <a:p>
            <a:pPr algn="ctr"/>
            <a:r>
              <a:rPr lang="en-US" dirty="0"/>
              <a:t>conditions</a:t>
            </a:r>
          </a:p>
        </p:txBody>
      </p:sp>
      <p:sp>
        <p:nvSpPr>
          <p:cNvPr id="28" name="TextBox 27">
            <a:extLst>
              <a:ext uri="{FF2B5EF4-FFF2-40B4-BE49-F238E27FC236}">
                <a16:creationId xmlns:a16="http://schemas.microsoft.com/office/drawing/2014/main" id="{4CC2D2F9-53EC-D191-4D43-7744D57FEC58}"/>
              </a:ext>
            </a:extLst>
          </p:cNvPr>
          <p:cNvSpPr txBox="1"/>
          <p:nvPr/>
        </p:nvSpPr>
        <p:spPr>
          <a:xfrm>
            <a:off x="5110679" y="1771716"/>
            <a:ext cx="2002258" cy="369332"/>
          </a:xfrm>
          <a:prstGeom prst="rect">
            <a:avLst/>
          </a:prstGeom>
          <a:solidFill>
            <a:schemeClr val="bg1"/>
          </a:solidFill>
        </p:spPr>
        <p:txBody>
          <a:bodyPr wrap="square">
            <a:spAutoFit/>
          </a:bodyPr>
          <a:lstStyle/>
          <a:p>
            <a:pPr algn="ctr"/>
            <a:r>
              <a:rPr lang="en-US" dirty="0"/>
              <a:t>Cohorts/biobanks</a:t>
            </a:r>
          </a:p>
        </p:txBody>
      </p:sp>
      <p:sp>
        <p:nvSpPr>
          <p:cNvPr id="29" name="Left Brace 28">
            <a:extLst>
              <a:ext uri="{FF2B5EF4-FFF2-40B4-BE49-F238E27FC236}">
                <a16:creationId xmlns:a16="http://schemas.microsoft.com/office/drawing/2014/main" id="{5FB9A077-CDAE-FD3F-47B5-DBF60A0C3E93}"/>
              </a:ext>
            </a:extLst>
          </p:cNvPr>
          <p:cNvSpPr/>
          <p:nvPr/>
        </p:nvSpPr>
        <p:spPr>
          <a:xfrm>
            <a:off x="7349924" y="2465407"/>
            <a:ext cx="356733" cy="2703793"/>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4" name="Picture 3" descr="A diagram of a cell division&#10;&#10;Description automatically generated">
            <a:extLst>
              <a:ext uri="{FF2B5EF4-FFF2-40B4-BE49-F238E27FC236}">
                <a16:creationId xmlns:a16="http://schemas.microsoft.com/office/drawing/2014/main" id="{2C89BEBD-75D5-81FA-87DC-E4F9CAFDB31B}"/>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21502" t="91821" r="58906"/>
          <a:stretch>
            <a:fillRect/>
          </a:stretch>
        </p:blipFill>
        <p:spPr>
          <a:xfrm>
            <a:off x="7596537" y="4713379"/>
            <a:ext cx="1671111" cy="329230"/>
          </a:xfrm>
          <a:prstGeom prst="rect">
            <a:avLst/>
          </a:prstGeom>
        </p:spPr>
      </p:pic>
    </p:spTree>
    <p:extLst>
      <p:ext uri="{BB962C8B-B14F-4D97-AF65-F5344CB8AC3E}">
        <p14:creationId xmlns:p14="http://schemas.microsoft.com/office/powerpoint/2010/main" val="827880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F3D36F2B-AC1C-5ECB-0051-1057B4C4C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279" y="2352347"/>
            <a:ext cx="8219441" cy="3870479"/>
          </a:xfrm>
          <a:prstGeom prst="rect">
            <a:avLst/>
          </a:prstGeom>
        </p:spPr>
      </p:pic>
      <p:sp>
        <p:nvSpPr>
          <p:cNvPr id="3" name="Title 1">
            <a:extLst>
              <a:ext uri="{FF2B5EF4-FFF2-40B4-BE49-F238E27FC236}">
                <a16:creationId xmlns:a16="http://schemas.microsoft.com/office/drawing/2014/main" id="{E248F5BF-A28A-2F08-2503-1271AC5281F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Examine the relationship between EAA and cognition during midlife</a:t>
            </a:r>
          </a:p>
        </p:txBody>
      </p:sp>
      <p:pic>
        <p:nvPicPr>
          <p:cNvPr id="8" name="Picture 7" descr="A logo with a heart and a tree&#10;&#10;AI-generated content may be incorrect.">
            <a:extLst>
              <a:ext uri="{FF2B5EF4-FFF2-40B4-BE49-F238E27FC236}">
                <a16:creationId xmlns:a16="http://schemas.microsoft.com/office/drawing/2014/main" id="{51C3468E-2E45-3DBD-FAFC-77B18ED64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26" y="2022059"/>
            <a:ext cx="1615147" cy="1615147"/>
          </a:xfrm>
          <a:prstGeom prst="rect">
            <a:avLst/>
          </a:prstGeom>
        </p:spPr>
      </p:pic>
      <p:sp>
        <p:nvSpPr>
          <p:cNvPr id="4" name="TextBox 3">
            <a:extLst>
              <a:ext uri="{FF2B5EF4-FFF2-40B4-BE49-F238E27FC236}">
                <a16:creationId xmlns:a16="http://schemas.microsoft.com/office/drawing/2014/main" id="{FF09F371-0205-D8C8-2072-49DDE3EBD06A}"/>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3354902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F1949-3DE0-0765-508E-EE86258B7BC6}"/>
            </a:ext>
          </a:extLst>
        </p:cNvPr>
        <p:cNvGrpSpPr/>
        <p:nvPr/>
      </p:nvGrpSpPr>
      <p:grpSpPr>
        <a:xfrm>
          <a:off x="0" y="0"/>
          <a:ext cx="0" cy="0"/>
          <a:chOff x="0" y="0"/>
          <a:chExt cx="0" cy="0"/>
        </a:xfrm>
      </p:grpSpPr>
      <p:pic>
        <p:nvPicPr>
          <p:cNvPr id="5" name="Picture 4" descr="A diagram of a number of numbers&#10;&#10;AI-generated content may be incorrect.">
            <a:extLst>
              <a:ext uri="{FF2B5EF4-FFF2-40B4-BE49-F238E27FC236}">
                <a16:creationId xmlns:a16="http://schemas.microsoft.com/office/drawing/2014/main" id="{542D8F4E-9D0F-2F8E-490D-8330AEEF6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708764"/>
            <a:ext cx="9144000" cy="4498722"/>
          </a:xfrm>
          <a:prstGeom prst="rect">
            <a:avLst/>
          </a:prstGeom>
        </p:spPr>
      </p:pic>
      <p:sp>
        <p:nvSpPr>
          <p:cNvPr id="8" name="TextBox 7">
            <a:extLst>
              <a:ext uri="{FF2B5EF4-FFF2-40B4-BE49-F238E27FC236}">
                <a16:creationId xmlns:a16="http://schemas.microsoft.com/office/drawing/2014/main" id="{528C7C6A-6288-6A74-33A1-F6661C9EF437}"/>
              </a:ext>
            </a:extLst>
          </p:cNvPr>
          <p:cNvSpPr txBox="1"/>
          <p:nvPr/>
        </p:nvSpPr>
        <p:spPr>
          <a:xfrm>
            <a:off x="3017520" y="6073162"/>
            <a:ext cx="6004560" cy="646331"/>
          </a:xfrm>
          <a:prstGeom prst="rect">
            <a:avLst/>
          </a:prstGeom>
          <a:noFill/>
        </p:spPr>
        <p:txBody>
          <a:bodyPr wrap="square" rtlCol="0">
            <a:spAutoFit/>
          </a:bodyPr>
          <a:lstStyle/>
          <a:p>
            <a:r>
              <a:rPr lang="en-US" sz="1200" dirty="0">
                <a:latin typeface="Aptos Light" panose="020B0004020202020204" pitchFamily="34" charset="0"/>
              </a:rPr>
              <a:t>Model</a:t>
            </a:r>
            <a:r>
              <a:rPr lang="en-US" sz="1200" dirty="0">
                <a:solidFill>
                  <a:srgbClr val="FF0000"/>
                </a:solidFill>
                <a:latin typeface="Aptos Light" panose="020B0004020202020204" pitchFamily="34" charset="0"/>
              </a:rPr>
              <a:t> </a:t>
            </a:r>
            <a:r>
              <a:rPr lang="en-US" sz="1200" dirty="0">
                <a:solidFill>
                  <a:srgbClr val="000000"/>
                </a:solidFill>
                <a:effectLst/>
                <a:latin typeface="Aptos Light" panose="020B0004020202020204" pitchFamily="34" charset="0"/>
                <a:ea typeface="DengXian" panose="02010600030101010101" pitchFamily="2" charset="-122"/>
              </a:rPr>
              <a:t>1: age, sex, race, and achieved education. </a:t>
            </a:r>
          </a:p>
          <a:p>
            <a:r>
              <a:rPr lang="en-US" sz="1200" dirty="0">
                <a:solidFill>
                  <a:srgbClr val="000000"/>
                </a:solidFill>
                <a:effectLst/>
                <a:latin typeface="Aptos Light" panose="020B0004020202020204" pitchFamily="34" charset="0"/>
                <a:ea typeface="DengXian" panose="02010600030101010101" pitchFamily="2" charset="-122"/>
              </a:rPr>
              <a:t>Model 2: covariables in model 1 + smoking status, alcohol consumption, and depression. </a:t>
            </a:r>
          </a:p>
          <a:p>
            <a:r>
              <a:rPr lang="en-US" sz="1200" dirty="0">
                <a:solidFill>
                  <a:srgbClr val="000000"/>
                </a:solidFill>
                <a:effectLst/>
                <a:latin typeface="Aptos Light" panose="020B0004020202020204" pitchFamily="34" charset="0"/>
                <a:ea typeface="DengXian" panose="02010600030101010101" pitchFamily="2" charset="-122"/>
              </a:rPr>
              <a:t>Model 3: covariables in model 2 + clinical covariables</a:t>
            </a:r>
            <a:endParaRPr lang="en-US" sz="1200" dirty="0">
              <a:solidFill>
                <a:srgbClr val="FF0000"/>
              </a:solidFill>
              <a:latin typeface="Aptos Light" panose="020B0004020202020204" pitchFamily="34" charset="0"/>
            </a:endParaRPr>
          </a:p>
        </p:txBody>
      </p:sp>
      <p:sp>
        <p:nvSpPr>
          <p:cNvPr id="6" name="Title 1">
            <a:extLst>
              <a:ext uri="{FF2B5EF4-FFF2-40B4-BE49-F238E27FC236}">
                <a16:creationId xmlns:a16="http://schemas.microsoft.com/office/drawing/2014/main" id="{6866785C-DA01-1F35-ED81-00D03798135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Associations between EAA and cognitive function among middle-aged BHS participants</a:t>
            </a:r>
          </a:p>
        </p:txBody>
      </p:sp>
      <p:sp>
        <p:nvSpPr>
          <p:cNvPr id="10" name="TextBox 9">
            <a:extLst>
              <a:ext uri="{FF2B5EF4-FFF2-40B4-BE49-F238E27FC236}">
                <a16:creationId xmlns:a16="http://schemas.microsoft.com/office/drawing/2014/main" id="{48F3B8C2-D1B8-D97C-006B-F5CBD16C7DD3}"/>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1024821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descr="A black background with white rectangles&#10;&#10;AI-generated content may be incorrect.">
            <a:extLst>
              <a:ext uri="{FF2B5EF4-FFF2-40B4-BE49-F238E27FC236}">
                <a16:creationId xmlns:a16="http://schemas.microsoft.com/office/drawing/2014/main" id="{4A6CE983-0DF1-BAF0-E90F-564A6694D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740" y="2336652"/>
            <a:ext cx="7924799" cy="2749108"/>
          </a:xfrm>
          <a:prstGeom prst="rect">
            <a:avLst/>
          </a:prstGeom>
        </p:spPr>
      </p:pic>
      <p:sp>
        <p:nvSpPr>
          <p:cNvPr id="5" name="Rectangle 4">
            <a:extLst>
              <a:ext uri="{FF2B5EF4-FFF2-40B4-BE49-F238E27FC236}">
                <a16:creationId xmlns:a16="http://schemas.microsoft.com/office/drawing/2014/main" id="{40747ED7-697C-056F-9B95-A0DC014AB7AF}"/>
              </a:ext>
            </a:extLst>
          </p:cNvPr>
          <p:cNvSpPr/>
          <p:nvPr/>
        </p:nvSpPr>
        <p:spPr>
          <a:xfrm>
            <a:off x="4136065" y="3871223"/>
            <a:ext cx="1095154" cy="1807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D1F2F-9C80-E79F-7BB3-D05D1C2F8F11}"/>
              </a:ext>
            </a:extLst>
          </p:cNvPr>
          <p:cNvSpPr>
            <a:spLocks noGrp="1"/>
          </p:cNvSpPr>
          <p:nvPr>
            <p:ph type="title"/>
          </p:nvPr>
        </p:nvSpPr>
        <p:spPr>
          <a:noFill/>
        </p:spPr>
        <p:txBody>
          <a:bodyPr>
            <a:noAutofit/>
          </a:bodyPr>
          <a:lstStyle/>
          <a:p>
            <a:pPr algn="ctr"/>
            <a:r>
              <a:rPr lang="en-US" sz="3600" dirty="0"/>
              <a:t>Mendelian randomization (MR) estimates for the effect of EAA on cognitive function in midlife population – the concept</a:t>
            </a:r>
          </a:p>
        </p:txBody>
      </p:sp>
      <p:sp>
        <p:nvSpPr>
          <p:cNvPr id="58" name="TextBox 57">
            <a:extLst>
              <a:ext uri="{FF2B5EF4-FFF2-40B4-BE49-F238E27FC236}">
                <a16:creationId xmlns:a16="http://schemas.microsoft.com/office/drawing/2014/main" id="{578BCFDE-B69A-E347-2B7D-FF852B6E3ADF}"/>
              </a:ext>
            </a:extLst>
          </p:cNvPr>
          <p:cNvSpPr txBox="1"/>
          <p:nvPr/>
        </p:nvSpPr>
        <p:spPr>
          <a:xfrm>
            <a:off x="711200" y="5134579"/>
            <a:ext cx="1148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ptos Light" panose="020B0004020202020204" pitchFamily="34" charset="0"/>
              </a:rPr>
              <a:t>Naturally inherited genetic variants are randomly allocated at conception, mimics intervention allocation in randomized controlled trials (RCTs), minimizing confounding and reverse causation</a:t>
            </a:r>
          </a:p>
        </p:txBody>
      </p:sp>
      <p:sp>
        <p:nvSpPr>
          <p:cNvPr id="4" name="TextBox 3">
            <a:extLst>
              <a:ext uri="{FF2B5EF4-FFF2-40B4-BE49-F238E27FC236}">
                <a16:creationId xmlns:a16="http://schemas.microsoft.com/office/drawing/2014/main" id="{C82FFDAF-AB6B-DF70-7337-FE975A65917A}"/>
              </a:ext>
            </a:extLst>
          </p:cNvPr>
          <p:cNvSpPr txBox="1"/>
          <p:nvPr/>
        </p:nvSpPr>
        <p:spPr>
          <a:xfrm>
            <a:off x="4359348" y="3798124"/>
            <a:ext cx="776177" cy="307777"/>
          </a:xfrm>
          <a:prstGeom prst="rect">
            <a:avLst/>
          </a:prstGeom>
          <a:noFill/>
          <a:ln>
            <a:noFill/>
          </a:ln>
        </p:spPr>
        <p:txBody>
          <a:bodyPr wrap="square" rtlCol="0">
            <a:spAutoFit/>
          </a:bodyPr>
          <a:lstStyle/>
          <a:p>
            <a:r>
              <a:rPr lang="en-US" sz="1400" b="1" dirty="0"/>
              <a:t>(EAA)</a:t>
            </a:r>
          </a:p>
        </p:txBody>
      </p:sp>
      <p:sp>
        <p:nvSpPr>
          <p:cNvPr id="6" name="Rectangle 5">
            <a:extLst>
              <a:ext uri="{FF2B5EF4-FFF2-40B4-BE49-F238E27FC236}">
                <a16:creationId xmlns:a16="http://schemas.microsoft.com/office/drawing/2014/main" id="{8BE4F9E9-8754-3F91-DD26-8CEA4EC3EE96}"/>
              </a:ext>
            </a:extLst>
          </p:cNvPr>
          <p:cNvSpPr/>
          <p:nvPr/>
        </p:nvSpPr>
        <p:spPr>
          <a:xfrm>
            <a:off x="6170428" y="3882827"/>
            <a:ext cx="1095154" cy="1807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34711B7-87F6-7ECE-B1B4-A2F4F267E08C}"/>
              </a:ext>
            </a:extLst>
          </p:cNvPr>
          <p:cNvSpPr txBox="1"/>
          <p:nvPr/>
        </p:nvSpPr>
        <p:spPr>
          <a:xfrm>
            <a:off x="6234216" y="3798124"/>
            <a:ext cx="1243833" cy="307777"/>
          </a:xfrm>
          <a:prstGeom prst="rect">
            <a:avLst/>
          </a:prstGeom>
          <a:noFill/>
          <a:ln>
            <a:noFill/>
          </a:ln>
        </p:spPr>
        <p:txBody>
          <a:bodyPr wrap="square" rtlCol="0">
            <a:spAutoFit/>
          </a:bodyPr>
          <a:lstStyle/>
          <a:p>
            <a:r>
              <a:rPr lang="en-US" sz="1400" b="1" dirty="0"/>
              <a:t>(Cognition)</a:t>
            </a:r>
          </a:p>
        </p:txBody>
      </p:sp>
    </p:spTree>
    <p:extLst>
      <p:ext uri="{BB962C8B-B14F-4D97-AF65-F5344CB8AC3E}">
        <p14:creationId xmlns:p14="http://schemas.microsoft.com/office/powerpoint/2010/main" val="3823907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86DAB32-5C76-632C-8401-F2DCDCC743C8}"/>
              </a:ext>
            </a:extLst>
          </p:cNvPr>
          <p:cNvSpPr>
            <a:spLocks noGrp="1"/>
          </p:cNvSpPr>
          <p:nvPr>
            <p:ph type="title"/>
          </p:nvPr>
        </p:nvSpPr>
        <p:spPr>
          <a:xfrm>
            <a:off x="838200" y="365125"/>
            <a:ext cx="10515600" cy="1325563"/>
          </a:xfrm>
        </p:spPr>
        <p:txBody>
          <a:bodyPr>
            <a:noAutofit/>
          </a:bodyPr>
          <a:lstStyle/>
          <a:p>
            <a:pPr algn="ctr"/>
            <a:r>
              <a:rPr lang="en-US" sz="3600" dirty="0">
                <a:effectLst/>
                <a:ea typeface="SimSun" panose="02010600030101010101" pitchFamily="2" charset="-122"/>
                <a:cs typeface="Times New Roman" panose="02020603050405020304" pitchFamily="18" charset="0"/>
              </a:rPr>
              <a:t>MR study demonstrated genetically predicted </a:t>
            </a:r>
            <a:r>
              <a:rPr lang="en-US" sz="3600" dirty="0" err="1">
                <a:effectLst/>
                <a:ea typeface="SimSun" panose="02010600030101010101" pitchFamily="2" charset="-122"/>
                <a:cs typeface="Times New Roman" panose="02020603050405020304" pitchFamily="18" charset="0"/>
              </a:rPr>
              <a:t>GrimAA</a:t>
            </a:r>
            <a:r>
              <a:rPr lang="en-US" sz="3600" dirty="0">
                <a:effectLst/>
                <a:ea typeface="SimSun" panose="02010600030101010101" pitchFamily="2" charset="-122"/>
                <a:cs typeface="Times New Roman" panose="02020603050405020304" pitchFamily="18" charset="0"/>
              </a:rPr>
              <a:t> was causally associated with slower processing speed</a:t>
            </a:r>
            <a:endParaRPr lang="en-US" sz="3600" dirty="0"/>
          </a:p>
        </p:txBody>
      </p:sp>
      <p:sp>
        <p:nvSpPr>
          <p:cNvPr id="9" name="TextBox 8">
            <a:extLst>
              <a:ext uri="{FF2B5EF4-FFF2-40B4-BE49-F238E27FC236}">
                <a16:creationId xmlns:a16="http://schemas.microsoft.com/office/drawing/2014/main" id="{CC2E1CBB-5A35-2901-607F-F12863BB0854}"/>
              </a:ext>
            </a:extLst>
          </p:cNvPr>
          <p:cNvSpPr txBox="1"/>
          <p:nvPr/>
        </p:nvSpPr>
        <p:spPr>
          <a:xfrm>
            <a:off x="1510029" y="4935256"/>
            <a:ext cx="8661402" cy="1443280"/>
          </a:xfrm>
          <a:prstGeom prst="rect">
            <a:avLst/>
          </a:prstGeom>
          <a:noFill/>
        </p:spPr>
        <p:txBody>
          <a:bodyPr wrap="square">
            <a:spAutoFit/>
          </a:bodyPr>
          <a:lstStyle/>
          <a:p>
            <a:pPr marL="0" marR="0">
              <a:lnSpc>
                <a:spcPct val="107000"/>
              </a:lnSpc>
              <a:spcAft>
                <a:spcPts val="800"/>
              </a:spcAft>
            </a:pPr>
            <a:r>
              <a:rPr lang="en-US" sz="1600" dirty="0">
                <a:effectLst/>
                <a:latin typeface="Aptos Light" panose="020B0004020202020204" pitchFamily="34" charset="0"/>
                <a:ea typeface="DengXian" panose="02010600030101010101" pitchFamily="2" charset="-122"/>
                <a:cs typeface="Times New Roman" panose="02020603050405020304" pitchFamily="18" charset="0"/>
              </a:rPr>
              <a:t>CI, confidence interval; IVW, inverse variance-weighted; SNP, single nucleotide polymorphism.</a:t>
            </a:r>
          </a:p>
          <a:p>
            <a:r>
              <a:rPr lang="en-US" sz="1600" dirty="0">
                <a:effectLst/>
                <a:latin typeface="Aptos Light" panose="020B0004020202020204" pitchFamily="34" charset="0"/>
                <a:ea typeface="DengXian" panose="02010600030101010101" pitchFamily="2" charset="-122"/>
              </a:rPr>
              <a:t>* Effect is per 1-year increase of EAA. Effects for trail making tests are β coefficients based on the GWAS using inverse rank normal transformed duration to complete path. Effect for numeric memory is odds ratio based on the GWAS using maximum digits remembered correctly that is modeled as ordered categorical variable</a:t>
            </a:r>
            <a:endParaRPr lang="en-US" sz="1600" dirty="0">
              <a:latin typeface="Aptos Light" panose="020B0004020202020204" pitchFamily="34" charset="0"/>
            </a:endParaRPr>
          </a:p>
        </p:txBody>
      </p:sp>
      <p:graphicFrame>
        <p:nvGraphicFramePr>
          <p:cNvPr id="10" name="Table 9">
            <a:extLst>
              <a:ext uri="{FF2B5EF4-FFF2-40B4-BE49-F238E27FC236}">
                <a16:creationId xmlns:a16="http://schemas.microsoft.com/office/drawing/2014/main" id="{F512DD43-BF13-A810-9AE3-7E5909DA1ABE}"/>
              </a:ext>
            </a:extLst>
          </p:cNvPr>
          <p:cNvGraphicFramePr>
            <a:graphicFrameLocks noGrp="1"/>
          </p:cNvGraphicFramePr>
          <p:nvPr/>
        </p:nvGraphicFramePr>
        <p:xfrm>
          <a:off x="1510029" y="1803400"/>
          <a:ext cx="8661402" cy="3019144"/>
        </p:xfrm>
        <a:graphic>
          <a:graphicData uri="http://schemas.openxmlformats.org/drawingml/2006/table">
            <a:tbl>
              <a:tblPr firstRow="1" firstCol="1" bandRow="1"/>
              <a:tblGrid>
                <a:gridCol w="2251391">
                  <a:extLst>
                    <a:ext uri="{9D8B030D-6E8A-4147-A177-3AD203B41FA5}">
                      <a16:colId xmlns:a16="http://schemas.microsoft.com/office/drawing/2014/main" val="189225625"/>
                    </a:ext>
                  </a:extLst>
                </a:gridCol>
                <a:gridCol w="1402828">
                  <a:extLst>
                    <a:ext uri="{9D8B030D-6E8A-4147-A177-3AD203B41FA5}">
                      <a16:colId xmlns:a16="http://schemas.microsoft.com/office/drawing/2014/main" val="2278599014"/>
                    </a:ext>
                  </a:extLst>
                </a:gridCol>
                <a:gridCol w="128957">
                  <a:extLst>
                    <a:ext uri="{9D8B030D-6E8A-4147-A177-3AD203B41FA5}">
                      <a16:colId xmlns:a16="http://schemas.microsoft.com/office/drawing/2014/main" val="1636899473"/>
                    </a:ext>
                  </a:extLst>
                </a:gridCol>
                <a:gridCol w="1114837">
                  <a:extLst>
                    <a:ext uri="{9D8B030D-6E8A-4147-A177-3AD203B41FA5}">
                      <a16:colId xmlns:a16="http://schemas.microsoft.com/office/drawing/2014/main" val="1087815501"/>
                    </a:ext>
                  </a:extLst>
                </a:gridCol>
                <a:gridCol w="902688">
                  <a:extLst>
                    <a:ext uri="{9D8B030D-6E8A-4147-A177-3AD203B41FA5}">
                      <a16:colId xmlns:a16="http://schemas.microsoft.com/office/drawing/2014/main" val="3493465908"/>
                    </a:ext>
                  </a:extLst>
                </a:gridCol>
                <a:gridCol w="1934334">
                  <a:extLst>
                    <a:ext uri="{9D8B030D-6E8A-4147-A177-3AD203B41FA5}">
                      <a16:colId xmlns:a16="http://schemas.microsoft.com/office/drawing/2014/main" val="3655643943"/>
                    </a:ext>
                  </a:extLst>
                </a:gridCol>
                <a:gridCol w="797410">
                  <a:extLst>
                    <a:ext uri="{9D8B030D-6E8A-4147-A177-3AD203B41FA5}">
                      <a16:colId xmlns:a16="http://schemas.microsoft.com/office/drawing/2014/main" val="3784272852"/>
                    </a:ext>
                  </a:extLst>
                </a:gridCol>
                <a:gridCol w="128957">
                  <a:extLst>
                    <a:ext uri="{9D8B030D-6E8A-4147-A177-3AD203B41FA5}">
                      <a16:colId xmlns:a16="http://schemas.microsoft.com/office/drawing/2014/main" val="1776241580"/>
                    </a:ext>
                  </a:extLst>
                </a:gridCol>
              </a:tblGrid>
              <a:tr h="644002">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Outcome</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Exposure</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Genetic instruments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p>
                    <a:p>
                      <a:pPr marL="0" marR="0" algn="ctr">
                        <a:lnSpc>
                          <a:spcPct val="107000"/>
                        </a:lnSpc>
                        <a:spcAft>
                          <a:spcPts val="800"/>
                        </a:spcAft>
                      </a:pP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gridSpan="4">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Primary analysis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739521603"/>
                  </a:ext>
                </a:extLst>
              </a:tr>
              <a:tr h="517773">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Egger intercept </a:t>
                      </a:r>
                      <a:r>
                        <a:rPr lang="en-US" sz="1600" b="1" i="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P</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Method</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Effect* (95% CI)</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i="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P</a:t>
                      </a:r>
                      <a:endParaRPr lang="en-US" sz="160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291995927"/>
                  </a:ext>
                </a:extLst>
              </a:tr>
              <a:tr h="234785">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Trail making tests </a:t>
                      </a:r>
                      <a:r>
                        <a:rPr lang="en-US" sz="1600" b="1" dirty="0">
                          <a:solidFill>
                            <a:srgbClr val="000000"/>
                          </a:solidFill>
                          <a:effectLst/>
                          <a:latin typeface="Aptos Light" panose="020B0004020202020204" pitchFamily="34" charset="0"/>
                          <a:cs typeface="Times New Roman" panose="02020603050405020304" pitchFamily="18" charset="0"/>
                        </a:rPr>
                        <a:t>parts A</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dirty="0">
                          <a:solidFill>
                            <a:srgbClr val="000000"/>
                          </a:solidFill>
                          <a:effectLst/>
                          <a:latin typeface="Aptos Light" panose="020B0004020202020204" pitchFamily="34" charset="0"/>
                          <a:cs typeface="Times New Roman" panose="02020603050405020304" pitchFamily="18" charset="0"/>
                        </a:rPr>
                        <a:t>(N = 99,479)</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0" dirty="0" err="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GrimAA</a:t>
                      </a: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4 SNPs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0.34</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IVW</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-0.024</a:t>
                      </a:r>
                      <a:r>
                        <a:rPr lang="en-US" sz="1600" b="1" dirty="0">
                          <a:effectLst/>
                          <a:latin typeface="Aptos Light" panose="020B0004020202020204" pitchFamily="34" charset="0"/>
                          <a:ea typeface="Times New Roman" panose="02020603050405020304" pitchFamily="18" charset="0"/>
                          <a:cs typeface="Times New Roman" panose="02020603050405020304" pitchFamily="18" charset="0"/>
                        </a:rPr>
                        <a:t> (-0.049 to 0)</a:t>
                      </a:r>
                      <a:endParaRPr lang="en-US" sz="1600" b="1"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.05</a:t>
                      </a:r>
                      <a:endParaRPr lang="en-US" sz="1600" b="1"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65967987"/>
                  </a:ext>
                </a:extLst>
              </a:tr>
              <a:tr h="369376">
                <a:tc vMerge="1">
                  <a:txBody>
                    <a:bodyPr/>
                    <a:lstStyle/>
                    <a:p>
                      <a:endParaRPr dirty="0"/>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0" marR="0" algn="ctr">
                        <a:lnSpc>
                          <a:spcPct val="107000"/>
                        </a:lnSpc>
                        <a:spcAft>
                          <a:spcPts val="800"/>
                        </a:spcAft>
                      </a:pPr>
                      <a:r>
                        <a:rPr lang="en-US" sz="1600" dirty="0">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1483783675"/>
                  </a:ext>
                </a:extLst>
              </a:tr>
              <a:tr h="234785">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Trail making tests </a:t>
                      </a:r>
                      <a:r>
                        <a:rPr lang="en-US" sz="1600" b="1" dirty="0">
                          <a:solidFill>
                            <a:srgbClr val="000000"/>
                          </a:solidFill>
                          <a:effectLst/>
                          <a:latin typeface="Aptos Light" panose="020B0004020202020204" pitchFamily="34" charset="0"/>
                          <a:cs typeface="Times New Roman" panose="02020603050405020304" pitchFamily="18" charset="0"/>
                        </a:rPr>
                        <a:t>parts B</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dirty="0">
                          <a:solidFill>
                            <a:srgbClr val="000000"/>
                          </a:solidFill>
                          <a:effectLst/>
                          <a:latin typeface="Aptos Light" panose="020B0004020202020204" pitchFamily="34" charset="0"/>
                          <a:cs typeface="Times New Roman" panose="02020603050405020304" pitchFamily="18" charset="0"/>
                        </a:rPr>
                        <a:t>(N = 99,477)</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0" dirty="0" err="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GrimAA</a:t>
                      </a: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4 SNPs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0.54</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IVW</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-0</a:t>
                      </a:r>
                      <a:r>
                        <a:rPr lang="en-US" sz="1600" dirty="0">
                          <a:effectLst/>
                          <a:latin typeface="Aptos Light" panose="020B0004020202020204" pitchFamily="34" charset="0"/>
                          <a:ea typeface="DengXian" panose="02010600030101010101" pitchFamily="2" charset="-122"/>
                          <a:cs typeface="Times New Roman" panose="02020603050405020304" pitchFamily="18" charset="0"/>
                        </a:rPr>
                        <a:t>.022 (-0.059 to 0.015)</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.25</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4192016343"/>
                  </a:ext>
                </a:extLst>
              </a:tr>
              <a:tr h="369376">
                <a:tc vMerge="1">
                  <a:txBody>
                    <a:bodyPr/>
                    <a:lstStyle/>
                    <a:p>
                      <a:endParaRPr dirty="0"/>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0" marR="0" algn="ctr">
                        <a:lnSpc>
                          <a:spcPct val="107000"/>
                        </a:lnSpc>
                        <a:spcAft>
                          <a:spcPts val="800"/>
                        </a:spcAft>
                      </a:pPr>
                      <a:r>
                        <a:rPr lang="en-US" sz="1600" dirty="0">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5902025"/>
                  </a:ext>
                </a:extLst>
              </a:tr>
              <a:tr h="279688">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Numeric memory</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(N = 106,162)</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0" dirty="0" err="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GrimAA</a:t>
                      </a: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4 SNPs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0.55</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IVW</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0.97</a:t>
                      </a:r>
                      <a:r>
                        <a:rPr lang="en-US" sz="1600" dirty="0">
                          <a:effectLst/>
                          <a:latin typeface="Aptos Light" panose="020B0004020202020204" pitchFamily="34" charset="0"/>
                          <a:ea typeface="DengXian" panose="02010600030101010101" pitchFamily="2" charset="-122"/>
                          <a:cs typeface="Times New Roman" panose="02020603050405020304" pitchFamily="18" charset="0"/>
                        </a:rPr>
                        <a:t> (0.94 to 1.01)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.14</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618979512"/>
                  </a:ext>
                </a:extLst>
              </a:tr>
              <a:tr h="32447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6046677"/>
                  </a:ext>
                </a:extLst>
              </a:tr>
            </a:tbl>
          </a:graphicData>
        </a:graphic>
      </p:graphicFrame>
      <p:sp>
        <p:nvSpPr>
          <p:cNvPr id="2" name="TextBox 1">
            <a:extLst>
              <a:ext uri="{FF2B5EF4-FFF2-40B4-BE49-F238E27FC236}">
                <a16:creationId xmlns:a16="http://schemas.microsoft.com/office/drawing/2014/main" id="{F1C2F068-37BB-3FB7-111F-5A2EFF8E1836}"/>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2122065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3268-1372-7272-F882-396418D45AD6}"/>
              </a:ext>
            </a:extLst>
          </p:cNvPr>
          <p:cNvSpPr>
            <a:spLocks noGrp="1"/>
          </p:cNvSpPr>
          <p:nvPr>
            <p:ph type="title"/>
          </p:nvPr>
        </p:nvSpPr>
        <p:spPr/>
        <p:txBody>
          <a:bodyPr>
            <a:normAutofit/>
          </a:bodyPr>
          <a:lstStyle/>
          <a:p>
            <a:pPr algn="ctr"/>
            <a:r>
              <a:rPr lang="en-US" sz="3600" dirty="0"/>
              <a:t>Summary</a:t>
            </a:r>
          </a:p>
        </p:txBody>
      </p:sp>
      <p:sp>
        <p:nvSpPr>
          <p:cNvPr id="3" name="Content Placeholder 2">
            <a:extLst>
              <a:ext uri="{FF2B5EF4-FFF2-40B4-BE49-F238E27FC236}">
                <a16:creationId xmlns:a16="http://schemas.microsoft.com/office/drawing/2014/main" id="{04ACC072-A440-36D1-D178-7282BFE81153}"/>
              </a:ext>
            </a:extLst>
          </p:cNvPr>
          <p:cNvSpPr>
            <a:spLocks noGrp="1"/>
          </p:cNvSpPr>
          <p:nvPr>
            <p:ph idx="1"/>
          </p:nvPr>
        </p:nvSpPr>
        <p:spPr/>
        <p:txBody>
          <a:bodyPr>
            <a:normAutofit lnSpcReduction="10000"/>
          </a:bodyPr>
          <a:lstStyle/>
          <a:p>
            <a:pPr>
              <a:lnSpc>
                <a:spcPct val="100000"/>
              </a:lnSpc>
            </a:pPr>
            <a:r>
              <a:rPr lang="en-US" dirty="0">
                <a:latin typeface="Aptos Light" panose="020B0004020202020204" pitchFamily="34" charset="0"/>
              </a:rPr>
              <a:t>In a cohort of 1,252 middle-aged adults, individuals with increased EAA, particularly </a:t>
            </a:r>
            <a:r>
              <a:rPr lang="en-US" dirty="0" err="1">
                <a:latin typeface="Aptos Light" panose="020B0004020202020204" pitchFamily="34" charset="0"/>
              </a:rPr>
              <a:t>GrimAA</a:t>
            </a:r>
            <a:r>
              <a:rPr lang="en-US" dirty="0">
                <a:latin typeface="Aptos Light" panose="020B0004020202020204" pitchFamily="34" charset="0"/>
              </a:rPr>
              <a:t>, exhibited lower processing speed and global cognition, independent of known risk factors</a:t>
            </a:r>
          </a:p>
          <a:p>
            <a:pPr>
              <a:lnSpc>
                <a:spcPct val="100000"/>
              </a:lnSpc>
            </a:pPr>
            <a:r>
              <a:rPr lang="en-US" dirty="0">
                <a:latin typeface="Aptos Light" panose="020B0004020202020204" pitchFamily="34" charset="0"/>
              </a:rPr>
              <a:t>MR results support the relationship between </a:t>
            </a:r>
            <a:r>
              <a:rPr lang="en-US" dirty="0" err="1">
                <a:latin typeface="Aptos Light" panose="020B0004020202020204" pitchFamily="34" charset="0"/>
              </a:rPr>
              <a:t>GrimAA</a:t>
            </a:r>
            <a:r>
              <a:rPr lang="en-US" dirty="0">
                <a:latin typeface="Aptos Light" panose="020B0004020202020204" pitchFamily="34" charset="0"/>
              </a:rPr>
              <a:t> and processing speed </a:t>
            </a:r>
          </a:p>
          <a:p>
            <a:pPr>
              <a:lnSpc>
                <a:spcPct val="100000"/>
              </a:lnSpc>
            </a:pPr>
            <a:r>
              <a:rPr lang="en-US" dirty="0">
                <a:latin typeface="Aptos Light" panose="020B0004020202020204" pitchFamily="34" charset="0"/>
              </a:rPr>
              <a:t>This study supports EAA may be suitable early biomarkers for midlife cognitive decline</a:t>
            </a:r>
          </a:p>
          <a:p>
            <a:pPr marL="0" indent="0">
              <a:lnSpc>
                <a:spcPct val="100000"/>
              </a:lnSpc>
              <a:buNone/>
            </a:pPr>
            <a:r>
              <a:rPr lang="en-US" b="1" dirty="0">
                <a:latin typeface="Aptos Light" panose="020B0004020202020204" pitchFamily="34" charset="0"/>
              </a:rPr>
              <a:t>What’s next</a:t>
            </a:r>
            <a:r>
              <a:rPr lang="en-US" b="1" dirty="0">
                <a:latin typeface="Aptos Light" panose="020B0004020202020204" pitchFamily="34" charset="0"/>
                <a:ea typeface="Calibri" panose="020F0502020204030204" pitchFamily="34" charset="0"/>
                <a:cs typeface="Calibri" panose="020F0502020204030204" pitchFamily="34" charset="0"/>
              </a:rPr>
              <a:t>:</a:t>
            </a:r>
            <a:endParaRPr lang="en-US" b="1" dirty="0">
              <a:latin typeface="Aptos Light" panose="020B0004020202020204" pitchFamily="34" charset="0"/>
            </a:endParaRPr>
          </a:p>
          <a:p>
            <a:pPr lvl="1">
              <a:lnSpc>
                <a:spcPct val="100000"/>
              </a:lnSpc>
            </a:pPr>
            <a:r>
              <a:rPr lang="en-US" dirty="0">
                <a:latin typeface="Aptos Light" panose="020B0004020202020204" pitchFamily="34" charset="0"/>
              </a:rPr>
              <a:t>Longitudinal association between EAA and cognition</a:t>
            </a:r>
          </a:p>
          <a:p>
            <a:pPr lvl="1">
              <a:lnSpc>
                <a:spcPct val="100000"/>
              </a:lnSpc>
            </a:pPr>
            <a:r>
              <a:rPr lang="en-US" dirty="0">
                <a:latin typeface="Aptos Light" panose="020B0004020202020204" pitchFamily="34" charset="0"/>
              </a:rPr>
              <a:t>Epigenetic signatures beyond EAA</a:t>
            </a:r>
          </a:p>
          <a:p>
            <a:pPr>
              <a:lnSpc>
                <a:spcPct val="100000"/>
              </a:lnSpc>
            </a:pPr>
            <a:endParaRPr lang="en-US" dirty="0">
              <a:latin typeface="Aptos Light" panose="020B0004020202020204" pitchFamily="34" charset="0"/>
            </a:endParaRPr>
          </a:p>
          <a:p>
            <a:pPr>
              <a:lnSpc>
                <a:spcPct val="100000"/>
              </a:lnSpc>
            </a:pPr>
            <a:endParaRPr lang="en-US" dirty="0">
              <a:latin typeface="Aptos Light" panose="020B0004020202020204" pitchFamily="34" charset="0"/>
            </a:endParaRPr>
          </a:p>
        </p:txBody>
      </p:sp>
    </p:spTree>
    <p:extLst>
      <p:ext uri="{BB962C8B-B14F-4D97-AF65-F5344CB8AC3E}">
        <p14:creationId xmlns:p14="http://schemas.microsoft.com/office/powerpoint/2010/main" val="141409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F4ED-2F41-50B1-353F-1871BC663F2D}"/>
              </a:ext>
            </a:extLst>
          </p:cNvPr>
          <p:cNvSpPr>
            <a:spLocks noGrp="1"/>
          </p:cNvSpPr>
          <p:nvPr>
            <p:ph type="title"/>
          </p:nvPr>
        </p:nvSpPr>
        <p:spPr/>
        <p:txBody>
          <a:bodyPr>
            <a:normAutofit/>
          </a:bodyPr>
          <a:lstStyle/>
          <a:p>
            <a:pPr algn="ctr"/>
            <a:r>
              <a:rPr lang="en-US" sz="3600" dirty="0"/>
              <a:t>Childhood Cardiovascular Risk Factors (CVRFs)</a:t>
            </a:r>
          </a:p>
        </p:txBody>
      </p:sp>
      <p:sp>
        <p:nvSpPr>
          <p:cNvPr id="3" name="Content Placeholder 2">
            <a:extLst>
              <a:ext uri="{FF2B5EF4-FFF2-40B4-BE49-F238E27FC236}">
                <a16:creationId xmlns:a16="http://schemas.microsoft.com/office/drawing/2014/main" id="{D9D1F282-BA58-93C1-30BC-1467A24A2E49}"/>
              </a:ext>
            </a:extLst>
          </p:cNvPr>
          <p:cNvSpPr>
            <a:spLocks noGrp="1"/>
          </p:cNvSpPr>
          <p:nvPr>
            <p:ph idx="1"/>
          </p:nvPr>
        </p:nvSpPr>
        <p:spPr>
          <a:xfrm>
            <a:off x="838199" y="1825625"/>
            <a:ext cx="6281058" cy="4351338"/>
          </a:xfrm>
        </p:spPr>
        <p:txBody>
          <a:bodyPr>
            <a:normAutofit/>
          </a:bodyPr>
          <a:lstStyle/>
          <a:p>
            <a:r>
              <a:rPr lang="en-US" sz="2000" dirty="0">
                <a:latin typeface="Aptos Light" panose="020B0004020202020204" pitchFamily="34" charset="0"/>
              </a:rPr>
              <a:t>Childhood CVRFs are predictive of midlife subclinical and clinical CVD events</a:t>
            </a:r>
          </a:p>
        </p:txBody>
      </p:sp>
      <p:sp>
        <p:nvSpPr>
          <p:cNvPr id="5" name="TextBox 4">
            <a:extLst>
              <a:ext uri="{FF2B5EF4-FFF2-40B4-BE49-F238E27FC236}">
                <a16:creationId xmlns:a16="http://schemas.microsoft.com/office/drawing/2014/main" id="{B8D438B8-4891-11F7-5E0E-D3AEDBC5319E}"/>
              </a:ext>
            </a:extLst>
          </p:cNvPr>
          <p:cNvSpPr txBox="1"/>
          <p:nvPr/>
        </p:nvSpPr>
        <p:spPr>
          <a:xfrm>
            <a:off x="9457945" y="6300945"/>
            <a:ext cx="2605034" cy="261610"/>
          </a:xfrm>
          <a:prstGeom prst="rect">
            <a:avLst/>
          </a:prstGeom>
          <a:noFill/>
        </p:spPr>
        <p:txBody>
          <a:bodyPr wrap="square">
            <a:spAutoFit/>
          </a:bodyPr>
          <a:lstStyle/>
          <a:p>
            <a:pPr algn="r"/>
            <a:r>
              <a:rPr lang="en-US" sz="1100" b="0" i="0" dirty="0">
                <a:solidFill>
                  <a:srgbClr val="333333"/>
                </a:solidFill>
                <a:effectLst/>
                <a:latin typeface="Aptos Light" panose="020B0004020202020204" pitchFamily="34" charset="0"/>
              </a:rPr>
              <a:t>Li S, Chen W, Srinivasan SR, et al. </a:t>
            </a:r>
            <a:r>
              <a:rPr lang="en-US" sz="1100" b="0" i="1" dirty="0">
                <a:solidFill>
                  <a:srgbClr val="333333"/>
                </a:solidFill>
                <a:effectLst/>
                <a:latin typeface="Aptos Light" panose="020B0004020202020204" pitchFamily="34" charset="0"/>
              </a:rPr>
              <a:t>JAMA.</a:t>
            </a:r>
            <a:r>
              <a:rPr lang="en-US" sz="1100" b="0" i="0" dirty="0">
                <a:solidFill>
                  <a:srgbClr val="333333"/>
                </a:solidFill>
                <a:effectLst/>
                <a:latin typeface="Aptos Light" panose="020B0004020202020204" pitchFamily="34" charset="0"/>
              </a:rPr>
              <a:t> </a:t>
            </a:r>
            <a:endParaRPr lang="en-US" sz="1100" dirty="0">
              <a:latin typeface="Aptos Light" panose="020B0004020202020204" pitchFamily="34" charset="0"/>
            </a:endParaRPr>
          </a:p>
        </p:txBody>
      </p:sp>
      <p:sp>
        <p:nvSpPr>
          <p:cNvPr id="7" name="TextBox 6">
            <a:extLst>
              <a:ext uri="{FF2B5EF4-FFF2-40B4-BE49-F238E27FC236}">
                <a16:creationId xmlns:a16="http://schemas.microsoft.com/office/drawing/2014/main" id="{73205822-2FD8-2F20-F012-D3519EDE3BAB}"/>
              </a:ext>
            </a:extLst>
          </p:cNvPr>
          <p:cNvSpPr txBox="1"/>
          <p:nvPr/>
        </p:nvSpPr>
        <p:spPr>
          <a:xfrm>
            <a:off x="8776960" y="6559671"/>
            <a:ext cx="3286019" cy="261610"/>
          </a:xfrm>
          <a:prstGeom prst="rect">
            <a:avLst/>
          </a:prstGeom>
          <a:noFill/>
        </p:spPr>
        <p:txBody>
          <a:bodyPr wrap="square">
            <a:spAutoFit/>
          </a:bodyPr>
          <a:lstStyle/>
          <a:p>
            <a:pPr algn="r"/>
            <a:r>
              <a:rPr lang="en-US" sz="1100" b="0" i="0" dirty="0" err="1">
                <a:solidFill>
                  <a:srgbClr val="222222"/>
                </a:solidFill>
                <a:effectLst/>
                <a:latin typeface="Aptos Light" panose="020B0004020202020204" pitchFamily="34" charset="0"/>
              </a:rPr>
              <a:t>Kartiosuo</a:t>
            </a:r>
            <a:r>
              <a:rPr lang="en-US" sz="1100" b="0" i="0" dirty="0">
                <a:solidFill>
                  <a:srgbClr val="222222"/>
                </a:solidFill>
                <a:effectLst/>
                <a:latin typeface="Aptos Light" panose="020B0004020202020204" pitchFamily="34" charset="0"/>
              </a:rPr>
              <a:t>, Noora, et al. </a:t>
            </a:r>
            <a:r>
              <a:rPr lang="en-US" sz="1100" b="0" i="1" dirty="0">
                <a:solidFill>
                  <a:srgbClr val="222222"/>
                </a:solidFill>
                <a:effectLst/>
                <a:latin typeface="Aptos Light" panose="020B0004020202020204" pitchFamily="34" charset="0"/>
              </a:rPr>
              <a:t>JAMA Network Open</a:t>
            </a:r>
            <a:r>
              <a:rPr lang="en-US" sz="1100" b="0" i="0" dirty="0">
                <a:solidFill>
                  <a:srgbClr val="222222"/>
                </a:solidFill>
                <a:effectLst/>
                <a:latin typeface="Aptos Light" panose="020B0004020202020204" pitchFamily="34" charset="0"/>
              </a:rPr>
              <a:t> (2024)</a:t>
            </a:r>
            <a:endParaRPr lang="en-US" sz="1100" dirty="0">
              <a:latin typeface="Aptos Light" panose="020B0004020202020204" pitchFamily="34" charset="0"/>
            </a:endParaRPr>
          </a:p>
        </p:txBody>
      </p:sp>
      <p:sp>
        <p:nvSpPr>
          <p:cNvPr id="9" name="TextBox 8">
            <a:extLst>
              <a:ext uri="{FF2B5EF4-FFF2-40B4-BE49-F238E27FC236}">
                <a16:creationId xmlns:a16="http://schemas.microsoft.com/office/drawing/2014/main" id="{915FBAB4-1BE5-B44B-A1C3-14BD00A6CDCC}"/>
              </a:ext>
            </a:extLst>
          </p:cNvPr>
          <p:cNvSpPr txBox="1"/>
          <p:nvPr/>
        </p:nvSpPr>
        <p:spPr>
          <a:xfrm>
            <a:off x="10017583" y="6027539"/>
            <a:ext cx="2045396" cy="261610"/>
          </a:xfrm>
          <a:prstGeom prst="rect">
            <a:avLst/>
          </a:prstGeom>
          <a:noFill/>
        </p:spPr>
        <p:txBody>
          <a:bodyPr wrap="square">
            <a:spAutoFit/>
          </a:bodyPr>
          <a:lstStyle/>
          <a:p>
            <a:pPr algn="r"/>
            <a:r>
              <a:rPr lang="en-US" sz="1100" b="0" i="0" dirty="0">
                <a:solidFill>
                  <a:srgbClr val="212121"/>
                </a:solidFill>
                <a:effectLst/>
                <a:latin typeface="Aptos Light" panose="020B0004020202020204" pitchFamily="34" charset="0"/>
              </a:rPr>
              <a:t>Jacobs DR Jr </a:t>
            </a:r>
            <a:r>
              <a:rPr lang="en-US" sz="1100" b="0" i="0" dirty="0" err="1">
                <a:solidFill>
                  <a:srgbClr val="212121"/>
                </a:solidFill>
                <a:effectLst/>
                <a:latin typeface="Aptos Light" panose="020B0004020202020204" pitchFamily="34" charset="0"/>
              </a:rPr>
              <a:t>el</a:t>
            </a:r>
            <a:r>
              <a:rPr lang="en-US" sz="1100" b="0" i="0" dirty="0">
                <a:solidFill>
                  <a:srgbClr val="212121"/>
                </a:solidFill>
                <a:effectLst/>
                <a:latin typeface="Aptos Light" panose="020B0004020202020204" pitchFamily="34" charset="0"/>
              </a:rPr>
              <a:t> al. </a:t>
            </a:r>
            <a:r>
              <a:rPr lang="en-US" sz="1100" b="0" i="1" dirty="0">
                <a:solidFill>
                  <a:srgbClr val="212121"/>
                </a:solidFill>
                <a:effectLst/>
                <a:latin typeface="Aptos Light" panose="020B0004020202020204" pitchFamily="34" charset="0"/>
              </a:rPr>
              <a:t>N Engl J Med</a:t>
            </a:r>
            <a:r>
              <a:rPr lang="en-US" sz="1100" b="0" i="0" dirty="0">
                <a:solidFill>
                  <a:srgbClr val="212121"/>
                </a:solidFill>
                <a:effectLst/>
                <a:latin typeface="Aptos Light" panose="020B0004020202020204" pitchFamily="34" charset="0"/>
              </a:rPr>
              <a:t>. </a:t>
            </a:r>
          </a:p>
        </p:txBody>
      </p:sp>
      <p:pic>
        <p:nvPicPr>
          <p:cNvPr id="11" name="Picture 10" descr="A graph of a number of events&#10;&#10;AI-generated content may be incorrect.">
            <a:extLst>
              <a:ext uri="{FF2B5EF4-FFF2-40B4-BE49-F238E27FC236}">
                <a16:creationId xmlns:a16="http://schemas.microsoft.com/office/drawing/2014/main" id="{09488F1C-D3D2-1487-BAA7-12A89D011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17" y="2498316"/>
            <a:ext cx="5618228" cy="3551218"/>
          </a:xfrm>
          <a:prstGeom prst="rect">
            <a:avLst/>
          </a:prstGeom>
        </p:spPr>
      </p:pic>
      <p:sp>
        <p:nvSpPr>
          <p:cNvPr id="17" name="Content Placeholder 2">
            <a:extLst>
              <a:ext uri="{FF2B5EF4-FFF2-40B4-BE49-F238E27FC236}">
                <a16:creationId xmlns:a16="http://schemas.microsoft.com/office/drawing/2014/main" id="{DE877FA5-2059-1EEE-947E-EB30B6C7739B}"/>
              </a:ext>
            </a:extLst>
          </p:cNvPr>
          <p:cNvSpPr txBox="1">
            <a:spLocks/>
          </p:cNvSpPr>
          <p:nvPr/>
        </p:nvSpPr>
        <p:spPr>
          <a:xfrm>
            <a:off x="7576457" y="1844483"/>
            <a:ext cx="441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ptos Light" panose="020B0004020202020204" pitchFamily="34" charset="0"/>
              </a:rPr>
              <a:t>Partially independent of adult level (Childhood BMI)</a:t>
            </a:r>
          </a:p>
          <a:p>
            <a:pPr marL="0" indent="0">
              <a:buFont typeface="Arial" panose="020B0604020202020204" pitchFamily="34" charset="0"/>
              <a:buNone/>
            </a:pPr>
            <a:endParaRPr lang="en-US" sz="2000" dirty="0">
              <a:latin typeface="Aptos Light" panose="020B0004020202020204" pitchFamily="34" charset="0"/>
            </a:endParaRPr>
          </a:p>
          <a:p>
            <a:endParaRPr lang="en-US" sz="2000" dirty="0">
              <a:latin typeface="Aptos Light" panose="020B0004020202020204" pitchFamily="34" charset="0"/>
            </a:endParaRPr>
          </a:p>
        </p:txBody>
      </p:sp>
      <p:sp>
        <p:nvSpPr>
          <p:cNvPr id="20" name="TextBox 19">
            <a:extLst>
              <a:ext uri="{FF2B5EF4-FFF2-40B4-BE49-F238E27FC236}">
                <a16:creationId xmlns:a16="http://schemas.microsoft.com/office/drawing/2014/main" id="{C2E719AC-EF55-0F2C-7D4C-0118D70D8C9F}"/>
              </a:ext>
            </a:extLst>
          </p:cNvPr>
          <p:cNvSpPr txBox="1"/>
          <p:nvPr/>
        </p:nvSpPr>
        <p:spPr>
          <a:xfrm>
            <a:off x="7816161" y="4160636"/>
            <a:ext cx="1371600" cy="640080"/>
          </a:xfrm>
          <a:prstGeom prst="rect">
            <a:avLst/>
          </a:prstGeom>
          <a:ln w="38100">
            <a:solidFill>
              <a:schemeClr val="accent2"/>
            </a:solidFill>
            <a:prstDash val="dash"/>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Childhood CVRFs</a:t>
            </a:r>
          </a:p>
        </p:txBody>
      </p:sp>
      <p:sp>
        <p:nvSpPr>
          <p:cNvPr id="21" name="TextBox 20">
            <a:extLst>
              <a:ext uri="{FF2B5EF4-FFF2-40B4-BE49-F238E27FC236}">
                <a16:creationId xmlns:a16="http://schemas.microsoft.com/office/drawing/2014/main" id="{7594294A-F9BF-2C94-F097-12E73ADCEF5B}"/>
              </a:ext>
            </a:extLst>
          </p:cNvPr>
          <p:cNvSpPr txBox="1"/>
          <p:nvPr/>
        </p:nvSpPr>
        <p:spPr>
          <a:xfrm>
            <a:off x="8776960" y="2933894"/>
            <a:ext cx="118872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Midlife CVRFs</a:t>
            </a:r>
          </a:p>
        </p:txBody>
      </p:sp>
      <p:sp>
        <p:nvSpPr>
          <p:cNvPr id="22" name="TextBox 21">
            <a:extLst>
              <a:ext uri="{FF2B5EF4-FFF2-40B4-BE49-F238E27FC236}">
                <a16:creationId xmlns:a16="http://schemas.microsoft.com/office/drawing/2014/main" id="{4E396E54-E1F8-684C-96F1-9C3EBDFDAF44}"/>
              </a:ext>
            </a:extLst>
          </p:cNvPr>
          <p:cNvSpPr txBox="1"/>
          <p:nvPr/>
        </p:nvSpPr>
        <p:spPr>
          <a:xfrm>
            <a:off x="9596348" y="4168334"/>
            <a:ext cx="201168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a:solidFill>
                  <a:schemeClr val="bg1"/>
                </a:solidFill>
                <a:latin typeface="Aptos Light" panose="020B0004020202020204" pitchFamily="34" charset="0"/>
              </a:rPr>
              <a:t>Midlife</a:t>
            </a:r>
            <a:r>
              <a:rPr lang="en-US" dirty="0">
                <a:solidFill>
                  <a:schemeClr val="bg1"/>
                </a:solidFill>
                <a:latin typeface="Aptos Light" panose="020B0004020202020204" pitchFamily="34" charset="0"/>
              </a:rPr>
              <a:t> </a:t>
            </a:r>
            <a:r>
              <a:rPr lang="en-US" sz="1800" dirty="0">
                <a:solidFill>
                  <a:schemeClr val="bg1"/>
                </a:solidFill>
                <a:latin typeface="Aptos Light" panose="020B0004020202020204" pitchFamily="34" charset="0"/>
              </a:rPr>
              <a:t>subclinical and clinical CVD</a:t>
            </a:r>
            <a:endParaRPr lang="en-US" dirty="0">
              <a:solidFill>
                <a:schemeClr val="bg1"/>
              </a:solidFill>
              <a:latin typeface="Aptos Light" panose="020B0004020202020204" pitchFamily="34" charset="0"/>
            </a:endParaRPr>
          </a:p>
        </p:txBody>
      </p:sp>
      <p:cxnSp>
        <p:nvCxnSpPr>
          <p:cNvPr id="23" name="Straight Arrow Connector 22">
            <a:extLst>
              <a:ext uri="{FF2B5EF4-FFF2-40B4-BE49-F238E27FC236}">
                <a16:creationId xmlns:a16="http://schemas.microsoft.com/office/drawing/2014/main" id="{669906CB-EDB1-D316-CDBD-8937D4441510}"/>
              </a:ext>
            </a:extLst>
          </p:cNvPr>
          <p:cNvCxnSpPr>
            <a:cxnSpLocks/>
            <a:stCxn id="20" idx="3"/>
            <a:endCxn id="22" idx="1"/>
          </p:cNvCxnSpPr>
          <p:nvPr/>
        </p:nvCxnSpPr>
        <p:spPr>
          <a:xfrm>
            <a:off x="9187761" y="4480676"/>
            <a:ext cx="408587" cy="76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35E005B0-F99A-139A-9B9A-EC971646CC62}"/>
              </a:ext>
            </a:extLst>
          </p:cNvPr>
          <p:cNvCxnSpPr>
            <a:cxnSpLocks/>
            <a:stCxn id="21" idx="2"/>
            <a:endCxn id="22" idx="0"/>
          </p:cNvCxnSpPr>
          <p:nvPr/>
        </p:nvCxnSpPr>
        <p:spPr>
          <a:xfrm>
            <a:off x="9371320" y="3573974"/>
            <a:ext cx="1230868" cy="5943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028D89F5-D3DE-B77F-0335-A265659B32C7}"/>
              </a:ext>
            </a:extLst>
          </p:cNvPr>
          <p:cNvCxnSpPr>
            <a:cxnSpLocks/>
            <a:stCxn id="20" idx="0"/>
            <a:endCxn id="21" idx="2"/>
          </p:cNvCxnSpPr>
          <p:nvPr/>
        </p:nvCxnSpPr>
        <p:spPr>
          <a:xfrm flipV="1">
            <a:off x="8501961" y="3573974"/>
            <a:ext cx="869359" cy="5866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796A8040-8B9B-9A7A-1F15-9F93BCFB40FC}"/>
              </a:ext>
            </a:extLst>
          </p:cNvPr>
          <p:cNvSpPr txBox="1"/>
          <p:nvPr/>
        </p:nvSpPr>
        <p:spPr>
          <a:xfrm>
            <a:off x="2571800" y="6054680"/>
            <a:ext cx="7111315" cy="369332"/>
          </a:xfrm>
          <a:prstGeom prst="rect">
            <a:avLst/>
          </a:prstGeom>
          <a:noFill/>
        </p:spPr>
        <p:txBody>
          <a:bodyPr wrap="square">
            <a:spAutoFit/>
          </a:bodyPr>
          <a:lstStyle/>
          <a:p>
            <a:r>
              <a:rPr lang="en-US" sz="1800" b="1" dirty="0">
                <a:latin typeface="Aptos Light" panose="020B0004020202020204" pitchFamily="34" charset="0"/>
              </a:rPr>
              <a:t>Gap</a:t>
            </a:r>
            <a:r>
              <a:rPr lang="en-US" b="1" dirty="0">
                <a:latin typeface="Aptos Light" panose="020B0004020202020204" pitchFamily="34" charset="0"/>
              </a:rPr>
              <a:t>: </a:t>
            </a:r>
            <a:r>
              <a:rPr lang="en-US" sz="1800" b="1" dirty="0">
                <a:latin typeface="Aptos Light" panose="020B0004020202020204" pitchFamily="34" charset="0"/>
              </a:rPr>
              <a:t>Childhood data is often unavailable when assessing adult risk</a:t>
            </a:r>
          </a:p>
        </p:txBody>
      </p:sp>
      <p:cxnSp>
        <p:nvCxnSpPr>
          <p:cNvPr id="4" name="Straight Arrow Connector 3">
            <a:extLst>
              <a:ext uri="{FF2B5EF4-FFF2-40B4-BE49-F238E27FC236}">
                <a16:creationId xmlns:a16="http://schemas.microsoft.com/office/drawing/2014/main" id="{43EA6854-180A-CD7F-C013-FE47C4D35D98}"/>
              </a:ext>
            </a:extLst>
          </p:cNvPr>
          <p:cNvCxnSpPr>
            <a:cxnSpLocks/>
          </p:cNvCxnSpPr>
          <p:nvPr/>
        </p:nvCxnSpPr>
        <p:spPr>
          <a:xfrm flipV="1">
            <a:off x="7816161" y="4980180"/>
            <a:ext cx="339863" cy="97665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7010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5BAF-357B-A4F9-911C-70D2AF1BD300}"/>
              </a:ext>
            </a:extLst>
          </p:cNvPr>
          <p:cNvSpPr>
            <a:spLocks noGrp="1"/>
          </p:cNvSpPr>
          <p:nvPr>
            <p:ph type="title"/>
          </p:nvPr>
        </p:nvSpPr>
        <p:spPr/>
        <p:txBody>
          <a:bodyPr/>
          <a:lstStyle/>
          <a:p>
            <a:pPr algn="ctr"/>
            <a:r>
              <a:rPr lang="en-US" sz="3600" dirty="0"/>
              <a:t>Objective</a:t>
            </a:r>
            <a:endParaRPr lang="en-US" dirty="0"/>
          </a:p>
        </p:txBody>
      </p:sp>
      <p:sp>
        <p:nvSpPr>
          <p:cNvPr id="3" name="Content Placeholder 2">
            <a:extLst>
              <a:ext uri="{FF2B5EF4-FFF2-40B4-BE49-F238E27FC236}">
                <a16:creationId xmlns:a16="http://schemas.microsoft.com/office/drawing/2014/main" id="{20407513-4E55-AFAE-D93E-2109BFFECA58}"/>
              </a:ext>
            </a:extLst>
          </p:cNvPr>
          <p:cNvSpPr>
            <a:spLocks noGrp="1"/>
          </p:cNvSpPr>
          <p:nvPr>
            <p:ph idx="1"/>
          </p:nvPr>
        </p:nvSpPr>
        <p:spPr/>
        <p:txBody>
          <a:bodyPr/>
          <a:lstStyle/>
          <a:p>
            <a:pPr marL="0" indent="0">
              <a:buNone/>
            </a:pPr>
            <a:r>
              <a:rPr lang="en-US" dirty="0">
                <a:latin typeface="Aptos Light" panose="020B0004020202020204" pitchFamily="34" charset="0"/>
              </a:rPr>
              <a:t>This study aimed to identify epigenetic signatures reflecting cumulative childhood CVRF burden and assess their associations with subclinical cardiac structure and CVD in midlife.</a:t>
            </a:r>
          </a:p>
        </p:txBody>
      </p:sp>
      <p:sp>
        <p:nvSpPr>
          <p:cNvPr id="4" name="TextBox 3">
            <a:extLst>
              <a:ext uri="{FF2B5EF4-FFF2-40B4-BE49-F238E27FC236}">
                <a16:creationId xmlns:a16="http://schemas.microsoft.com/office/drawing/2014/main" id="{54B51DF9-713D-F4D0-8A3A-87D3A418B1B9}"/>
              </a:ext>
            </a:extLst>
          </p:cNvPr>
          <p:cNvSpPr txBox="1"/>
          <p:nvPr/>
        </p:nvSpPr>
        <p:spPr>
          <a:xfrm>
            <a:off x="4740241" y="4523335"/>
            <a:ext cx="2011680" cy="923330"/>
          </a:xfrm>
          <a:prstGeom prst="rect">
            <a:avLst/>
          </a:prstGeom>
          <a:ln w="38100">
            <a:noFill/>
            <a:prstDash val="dash"/>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Epigenetic signature of childhood CVRFs</a:t>
            </a:r>
          </a:p>
        </p:txBody>
      </p:sp>
      <p:sp>
        <p:nvSpPr>
          <p:cNvPr id="5" name="TextBox 4">
            <a:extLst>
              <a:ext uri="{FF2B5EF4-FFF2-40B4-BE49-F238E27FC236}">
                <a16:creationId xmlns:a16="http://schemas.microsoft.com/office/drawing/2014/main" id="{38C35592-1C4E-A991-EE57-FFC45A02AD5F}"/>
              </a:ext>
            </a:extLst>
          </p:cNvPr>
          <p:cNvSpPr txBox="1"/>
          <p:nvPr/>
        </p:nvSpPr>
        <p:spPr>
          <a:xfrm>
            <a:off x="6283600" y="3429000"/>
            <a:ext cx="118872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Midlife CVRFs</a:t>
            </a:r>
          </a:p>
        </p:txBody>
      </p:sp>
      <p:sp>
        <p:nvSpPr>
          <p:cNvPr id="6" name="TextBox 5">
            <a:extLst>
              <a:ext uri="{FF2B5EF4-FFF2-40B4-BE49-F238E27FC236}">
                <a16:creationId xmlns:a16="http://schemas.microsoft.com/office/drawing/2014/main" id="{D7E12246-DBF3-4CD1-8C32-0DFE685F59EA}"/>
              </a:ext>
            </a:extLst>
          </p:cNvPr>
          <p:cNvSpPr txBox="1"/>
          <p:nvPr/>
        </p:nvSpPr>
        <p:spPr>
          <a:xfrm>
            <a:off x="7102988" y="4663440"/>
            <a:ext cx="201168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a:solidFill>
                  <a:schemeClr val="bg1"/>
                </a:solidFill>
                <a:latin typeface="Aptos Light" panose="020B0004020202020204" pitchFamily="34" charset="0"/>
              </a:rPr>
              <a:t>Midlife</a:t>
            </a:r>
            <a:r>
              <a:rPr lang="en-US" dirty="0">
                <a:solidFill>
                  <a:schemeClr val="bg1"/>
                </a:solidFill>
                <a:latin typeface="Aptos Light" panose="020B0004020202020204" pitchFamily="34" charset="0"/>
              </a:rPr>
              <a:t> </a:t>
            </a:r>
            <a:r>
              <a:rPr lang="en-US" sz="1800" dirty="0">
                <a:solidFill>
                  <a:schemeClr val="bg1"/>
                </a:solidFill>
                <a:latin typeface="Aptos Light" panose="020B0004020202020204" pitchFamily="34" charset="0"/>
              </a:rPr>
              <a:t>subclinical and clinical CVD</a:t>
            </a:r>
            <a:endParaRPr lang="en-US" dirty="0">
              <a:solidFill>
                <a:schemeClr val="bg1"/>
              </a:solidFill>
              <a:latin typeface="Aptos Light" panose="020B0004020202020204" pitchFamily="34" charset="0"/>
            </a:endParaRPr>
          </a:p>
        </p:txBody>
      </p:sp>
      <p:cxnSp>
        <p:nvCxnSpPr>
          <p:cNvPr id="7" name="Straight Arrow Connector 6">
            <a:extLst>
              <a:ext uri="{FF2B5EF4-FFF2-40B4-BE49-F238E27FC236}">
                <a16:creationId xmlns:a16="http://schemas.microsoft.com/office/drawing/2014/main" id="{4A6C4863-04DC-A5CE-0EC2-96D03C828363}"/>
              </a:ext>
            </a:extLst>
          </p:cNvPr>
          <p:cNvCxnSpPr>
            <a:cxnSpLocks/>
            <a:stCxn id="4" idx="3"/>
            <a:endCxn id="6" idx="1"/>
          </p:cNvCxnSpPr>
          <p:nvPr/>
        </p:nvCxnSpPr>
        <p:spPr>
          <a:xfrm flipV="1">
            <a:off x="6751921" y="4983480"/>
            <a:ext cx="351067" cy="15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C1F58D3A-C031-FE78-5B4A-AFB664BDDE76}"/>
              </a:ext>
            </a:extLst>
          </p:cNvPr>
          <p:cNvCxnSpPr>
            <a:cxnSpLocks/>
            <a:stCxn id="5" idx="2"/>
            <a:endCxn id="6" idx="0"/>
          </p:cNvCxnSpPr>
          <p:nvPr/>
        </p:nvCxnSpPr>
        <p:spPr>
          <a:xfrm>
            <a:off x="6877960" y="4069080"/>
            <a:ext cx="1230868" cy="5943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A9971282-C8F9-0103-5D21-05E50ACDF68A}"/>
              </a:ext>
            </a:extLst>
          </p:cNvPr>
          <p:cNvCxnSpPr>
            <a:cxnSpLocks/>
            <a:stCxn id="4" idx="0"/>
            <a:endCxn id="5" idx="2"/>
          </p:cNvCxnSpPr>
          <p:nvPr/>
        </p:nvCxnSpPr>
        <p:spPr>
          <a:xfrm flipV="1">
            <a:off x="5746081" y="4069080"/>
            <a:ext cx="1131879" cy="454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2" name="Graphic 61" descr="Question Mark with solid fill">
            <a:extLst>
              <a:ext uri="{FF2B5EF4-FFF2-40B4-BE49-F238E27FC236}">
                <a16:creationId xmlns:a16="http://schemas.microsoft.com/office/drawing/2014/main" id="{D9327DCB-06CF-C165-22BC-DA120CF04F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5810" y="4480332"/>
            <a:ext cx="994298" cy="994298"/>
          </a:xfrm>
          <a:prstGeom prst="rect">
            <a:avLst/>
          </a:prstGeom>
        </p:spPr>
      </p:pic>
      <p:sp>
        <p:nvSpPr>
          <p:cNvPr id="10" name="TextBox 9">
            <a:extLst>
              <a:ext uri="{FF2B5EF4-FFF2-40B4-BE49-F238E27FC236}">
                <a16:creationId xmlns:a16="http://schemas.microsoft.com/office/drawing/2014/main" id="{DEE6AF58-28EB-3F66-210E-77E728790A59}"/>
              </a:ext>
            </a:extLst>
          </p:cNvPr>
          <p:cNvSpPr txBox="1"/>
          <p:nvPr/>
        </p:nvSpPr>
        <p:spPr>
          <a:xfrm>
            <a:off x="3122214" y="4663440"/>
            <a:ext cx="1224899" cy="646331"/>
          </a:xfrm>
          <a:prstGeom prst="rect">
            <a:avLst/>
          </a:prstGeom>
          <a:ln w="38100">
            <a:solidFill>
              <a:schemeClr val="accent2"/>
            </a:solidFill>
            <a:prstDash val="dash"/>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Childhood CVRFs</a:t>
            </a:r>
          </a:p>
        </p:txBody>
      </p:sp>
      <p:cxnSp>
        <p:nvCxnSpPr>
          <p:cNvPr id="15" name="Straight Arrow Connector 14">
            <a:extLst>
              <a:ext uri="{FF2B5EF4-FFF2-40B4-BE49-F238E27FC236}">
                <a16:creationId xmlns:a16="http://schemas.microsoft.com/office/drawing/2014/main" id="{B86FB40F-1E12-43E6-B8AC-E71DBECECAD8}"/>
              </a:ext>
            </a:extLst>
          </p:cNvPr>
          <p:cNvCxnSpPr>
            <a:cxnSpLocks/>
          </p:cNvCxnSpPr>
          <p:nvPr/>
        </p:nvCxnSpPr>
        <p:spPr>
          <a:xfrm flipV="1">
            <a:off x="4386052" y="4980473"/>
            <a:ext cx="351067" cy="15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79164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56CBFD-A44B-4C8F-8803-C83A66882FC8}"/>
              </a:ext>
            </a:extLst>
          </p:cNvPr>
          <p:cNvPicPr>
            <a:picLocks noChangeAspect="1"/>
          </p:cNvPicPr>
          <p:nvPr/>
        </p:nvPicPr>
        <p:blipFill>
          <a:blip r:embed="rId3"/>
          <a:stretch>
            <a:fillRect/>
          </a:stretch>
        </p:blipFill>
        <p:spPr>
          <a:xfrm>
            <a:off x="9181780" y="2955"/>
            <a:ext cx="2983715" cy="1466814"/>
          </a:xfrm>
          <a:prstGeom prst="rect">
            <a:avLst/>
          </a:prstGeom>
        </p:spPr>
      </p:pic>
      <p:sp>
        <p:nvSpPr>
          <p:cNvPr id="2" name="Title 1">
            <a:extLst>
              <a:ext uri="{FF2B5EF4-FFF2-40B4-BE49-F238E27FC236}">
                <a16:creationId xmlns:a16="http://schemas.microsoft.com/office/drawing/2014/main" id="{CB6A6141-F16A-4ED6-B090-E0A37AC5B2EA}"/>
              </a:ext>
            </a:extLst>
          </p:cNvPr>
          <p:cNvSpPr>
            <a:spLocks noGrp="1"/>
          </p:cNvSpPr>
          <p:nvPr>
            <p:ph type="title"/>
          </p:nvPr>
        </p:nvSpPr>
        <p:spPr>
          <a:xfrm>
            <a:off x="359967" y="289122"/>
            <a:ext cx="10515600" cy="836354"/>
          </a:xfrm>
        </p:spPr>
        <p:txBody>
          <a:bodyPr>
            <a:normAutofit/>
          </a:bodyPr>
          <a:lstStyle/>
          <a:p>
            <a:pPr algn="ctr"/>
            <a:r>
              <a:rPr lang="en-US" sz="3600" dirty="0">
                <a:solidFill>
                  <a:schemeClr val="tx1">
                    <a:lumMod val="95000"/>
                    <a:lumOff val="5000"/>
                  </a:schemeClr>
                </a:solidFill>
                <a:cs typeface="Arial" panose="020B0604020202020204" pitchFamily="34" charset="0"/>
              </a:rPr>
              <a:t>The Bogalusa Heart Study (BHS)</a:t>
            </a:r>
          </a:p>
        </p:txBody>
      </p:sp>
      <p:sp>
        <p:nvSpPr>
          <p:cNvPr id="87" name="Arrow: Chevron 86">
            <a:extLst>
              <a:ext uri="{FF2B5EF4-FFF2-40B4-BE49-F238E27FC236}">
                <a16:creationId xmlns:a16="http://schemas.microsoft.com/office/drawing/2014/main" id="{5EB26EF0-0576-4E01-98B1-8140F91F162F}"/>
              </a:ext>
            </a:extLst>
          </p:cNvPr>
          <p:cNvSpPr/>
          <p:nvPr/>
        </p:nvSpPr>
        <p:spPr>
          <a:xfrm>
            <a:off x="1482438" y="1263853"/>
            <a:ext cx="3101437" cy="926276"/>
          </a:xfrm>
          <a:prstGeom prst="chevron">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Childhood  &amp; Adolescence</a:t>
            </a:r>
          </a:p>
        </p:txBody>
      </p:sp>
      <p:sp>
        <p:nvSpPr>
          <p:cNvPr id="88" name="Arrow: Chevron 87">
            <a:extLst>
              <a:ext uri="{FF2B5EF4-FFF2-40B4-BE49-F238E27FC236}">
                <a16:creationId xmlns:a16="http://schemas.microsoft.com/office/drawing/2014/main" id="{D0BFB4DF-C9A0-4EBD-B07C-9A6794FA1406}"/>
              </a:ext>
            </a:extLst>
          </p:cNvPr>
          <p:cNvSpPr/>
          <p:nvPr/>
        </p:nvSpPr>
        <p:spPr>
          <a:xfrm>
            <a:off x="4401786" y="1263853"/>
            <a:ext cx="3101436" cy="926276"/>
          </a:xfrm>
          <a:prstGeom prst="chevron">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Young Adulthood</a:t>
            </a:r>
          </a:p>
        </p:txBody>
      </p:sp>
      <p:sp>
        <p:nvSpPr>
          <p:cNvPr id="89" name="Arrow: Chevron 88">
            <a:extLst>
              <a:ext uri="{FF2B5EF4-FFF2-40B4-BE49-F238E27FC236}">
                <a16:creationId xmlns:a16="http://schemas.microsoft.com/office/drawing/2014/main" id="{48E40306-47C6-458D-BC1D-3FCE0CDE9DC9}"/>
              </a:ext>
            </a:extLst>
          </p:cNvPr>
          <p:cNvSpPr/>
          <p:nvPr/>
        </p:nvSpPr>
        <p:spPr>
          <a:xfrm>
            <a:off x="7356766" y="1275727"/>
            <a:ext cx="3129146" cy="926276"/>
          </a:xfrm>
          <a:prstGeom prst="chevron">
            <a:avLst/>
          </a:prstGeom>
          <a:solidFill>
            <a:schemeClr val="accent1">
              <a:lumMod val="60000"/>
              <a:lumOff val="4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Midlife</a:t>
            </a:r>
          </a:p>
        </p:txBody>
      </p:sp>
      <p:cxnSp>
        <p:nvCxnSpPr>
          <p:cNvPr id="90" name="Straight Arrow Connector 89">
            <a:extLst>
              <a:ext uri="{FF2B5EF4-FFF2-40B4-BE49-F238E27FC236}">
                <a16:creationId xmlns:a16="http://schemas.microsoft.com/office/drawing/2014/main" id="{91AF019B-5701-400D-8047-B5C8C171665C}"/>
              </a:ext>
            </a:extLst>
          </p:cNvPr>
          <p:cNvCxnSpPr>
            <a:cxnSpLocks/>
            <a:stCxn id="91" idx="2"/>
          </p:cNvCxnSpPr>
          <p:nvPr/>
        </p:nvCxnSpPr>
        <p:spPr>
          <a:xfrm>
            <a:off x="1246909" y="2878900"/>
            <a:ext cx="9322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Isosceles Triangle 90">
            <a:extLst>
              <a:ext uri="{FF2B5EF4-FFF2-40B4-BE49-F238E27FC236}">
                <a16:creationId xmlns:a16="http://schemas.microsoft.com/office/drawing/2014/main" id="{501A634A-4C6F-4A77-BD30-875E6F7F62B5}"/>
              </a:ext>
            </a:extLst>
          </p:cNvPr>
          <p:cNvSpPr/>
          <p:nvPr/>
        </p:nvSpPr>
        <p:spPr>
          <a:xfrm>
            <a:off x="1246909" y="2202004"/>
            <a:ext cx="3154877" cy="676896"/>
          </a:xfrm>
          <a:prstGeom prst="triangle">
            <a:avLst>
              <a:gd name="adj" fmla="val 53107"/>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aphicFrame>
        <p:nvGraphicFramePr>
          <p:cNvPr id="92" name="Table 14">
            <a:extLst>
              <a:ext uri="{FF2B5EF4-FFF2-40B4-BE49-F238E27FC236}">
                <a16:creationId xmlns:a16="http://schemas.microsoft.com/office/drawing/2014/main" id="{24B73807-108A-49D5-BC71-7A3C50664EFB}"/>
              </a:ext>
            </a:extLst>
          </p:cNvPr>
          <p:cNvGraphicFramePr>
            <a:graphicFrameLocks noGrp="1"/>
          </p:cNvGraphicFramePr>
          <p:nvPr/>
        </p:nvGraphicFramePr>
        <p:xfrm>
          <a:off x="1757547" y="2888751"/>
          <a:ext cx="8573985" cy="197483"/>
        </p:xfrm>
        <a:graphic>
          <a:graphicData uri="http://schemas.openxmlformats.org/drawingml/2006/table">
            <a:tbl>
              <a:tblPr firstRow="1" bandRow="1">
                <a:tableStyleId>{5C22544A-7EE6-4342-B048-85BDC9FD1C3A}</a:tableStyleId>
              </a:tblPr>
              <a:tblGrid>
                <a:gridCol w="1714797">
                  <a:extLst>
                    <a:ext uri="{9D8B030D-6E8A-4147-A177-3AD203B41FA5}">
                      <a16:colId xmlns:a16="http://schemas.microsoft.com/office/drawing/2014/main" val="2923153265"/>
                    </a:ext>
                  </a:extLst>
                </a:gridCol>
                <a:gridCol w="1714797">
                  <a:extLst>
                    <a:ext uri="{9D8B030D-6E8A-4147-A177-3AD203B41FA5}">
                      <a16:colId xmlns:a16="http://schemas.microsoft.com/office/drawing/2014/main" val="1912750726"/>
                    </a:ext>
                  </a:extLst>
                </a:gridCol>
                <a:gridCol w="1714797">
                  <a:extLst>
                    <a:ext uri="{9D8B030D-6E8A-4147-A177-3AD203B41FA5}">
                      <a16:colId xmlns:a16="http://schemas.microsoft.com/office/drawing/2014/main" val="4143223536"/>
                    </a:ext>
                  </a:extLst>
                </a:gridCol>
                <a:gridCol w="1714797">
                  <a:extLst>
                    <a:ext uri="{9D8B030D-6E8A-4147-A177-3AD203B41FA5}">
                      <a16:colId xmlns:a16="http://schemas.microsoft.com/office/drawing/2014/main" val="2835995407"/>
                    </a:ext>
                  </a:extLst>
                </a:gridCol>
                <a:gridCol w="1714797">
                  <a:extLst>
                    <a:ext uri="{9D8B030D-6E8A-4147-A177-3AD203B41FA5}">
                      <a16:colId xmlns:a16="http://schemas.microsoft.com/office/drawing/2014/main" val="41163402"/>
                    </a:ext>
                  </a:extLst>
                </a:gridCol>
              </a:tblGrid>
              <a:tr h="197483">
                <a:tc>
                  <a:txBody>
                    <a:bodyPr/>
                    <a:lstStyle/>
                    <a:p>
                      <a:endParaRPr lang="en-US" sz="60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0178872"/>
                  </a:ext>
                </a:extLst>
              </a:tr>
            </a:tbl>
          </a:graphicData>
        </a:graphic>
      </p:graphicFrame>
      <p:sp>
        <p:nvSpPr>
          <p:cNvPr id="93" name="TextBox 92">
            <a:extLst>
              <a:ext uri="{FF2B5EF4-FFF2-40B4-BE49-F238E27FC236}">
                <a16:creationId xmlns:a16="http://schemas.microsoft.com/office/drawing/2014/main" id="{263D41A3-ADB5-49C2-9973-F110B6710461}"/>
              </a:ext>
            </a:extLst>
          </p:cNvPr>
          <p:cNvSpPr txBox="1"/>
          <p:nvPr/>
        </p:nvSpPr>
        <p:spPr>
          <a:xfrm rot="18752125">
            <a:off x="1257952" y="3170494"/>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1975</a:t>
            </a:r>
          </a:p>
        </p:txBody>
      </p:sp>
      <p:sp>
        <p:nvSpPr>
          <p:cNvPr id="94" name="TextBox 93">
            <a:extLst>
              <a:ext uri="{FF2B5EF4-FFF2-40B4-BE49-F238E27FC236}">
                <a16:creationId xmlns:a16="http://schemas.microsoft.com/office/drawing/2014/main" id="{5B974858-8F12-4AD0-813B-6952D14451A9}"/>
              </a:ext>
            </a:extLst>
          </p:cNvPr>
          <p:cNvSpPr txBox="1"/>
          <p:nvPr/>
        </p:nvSpPr>
        <p:spPr>
          <a:xfrm rot="18752125">
            <a:off x="2971838" y="3167916"/>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1985</a:t>
            </a:r>
          </a:p>
        </p:txBody>
      </p:sp>
      <p:sp>
        <p:nvSpPr>
          <p:cNvPr id="95" name="TextBox 94">
            <a:extLst>
              <a:ext uri="{FF2B5EF4-FFF2-40B4-BE49-F238E27FC236}">
                <a16:creationId xmlns:a16="http://schemas.microsoft.com/office/drawing/2014/main" id="{8DFB6E73-2F2C-4B17-ABBE-FBCD2E204E61}"/>
              </a:ext>
            </a:extLst>
          </p:cNvPr>
          <p:cNvSpPr txBox="1"/>
          <p:nvPr/>
        </p:nvSpPr>
        <p:spPr>
          <a:xfrm rot="18752125">
            <a:off x="4685727" y="3158015"/>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1995</a:t>
            </a:r>
          </a:p>
        </p:txBody>
      </p:sp>
      <p:sp>
        <p:nvSpPr>
          <p:cNvPr id="96" name="TextBox 95">
            <a:extLst>
              <a:ext uri="{FF2B5EF4-FFF2-40B4-BE49-F238E27FC236}">
                <a16:creationId xmlns:a16="http://schemas.microsoft.com/office/drawing/2014/main" id="{EBE62EFB-BE30-4912-BAFD-2C6899118A10}"/>
              </a:ext>
            </a:extLst>
          </p:cNvPr>
          <p:cNvSpPr txBox="1"/>
          <p:nvPr/>
        </p:nvSpPr>
        <p:spPr>
          <a:xfrm rot="18752125">
            <a:off x="6360031" y="3167918"/>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2005</a:t>
            </a:r>
          </a:p>
        </p:txBody>
      </p:sp>
      <p:sp>
        <p:nvSpPr>
          <p:cNvPr id="97" name="TextBox 96">
            <a:extLst>
              <a:ext uri="{FF2B5EF4-FFF2-40B4-BE49-F238E27FC236}">
                <a16:creationId xmlns:a16="http://schemas.microsoft.com/office/drawing/2014/main" id="{1174D1F2-C020-435C-97F3-66B095C8E706}"/>
              </a:ext>
            </a:extLst>
          </p:cNvPr>
          <p:cNvSpPr txBox="1"/>
          <p:nvPr/>
        </p:nvSpPr>
        <p:spPr>
          <a:xfrm rot="18752125">
            <a:off x="8058668" y="3081376"/>
            <a:ext cx="1006783"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2015</a:t>
            </a:r>
          </a:p>
        </p:txBody>
      </p:sp>
      <p:sp>
        <p:nvSpPr>
          <p:cNvPr id="98" name="TextBox 97">
            <a:extLst>
              <a:ext uri="{FF2B5EF4-FFF2-40B4-BE49-F238E27FC236}">
                <a16:creationId xmlns:a16="http://schemas.microsoft.com/office/drawing/2014/main" id="{6C2EA803-75FE-4C01-96EA-BA7E67160229}"/>
              </a:ext>
            </a:extLst>
          </p:cNvPr>
          <p:cNvSpPr txBox="1"/>
          <p:nvPr/>
        </p:nvSpPr>
        <p:spPr>
          <a:xfrm rot="18752125">
            <a:off x="9810604" y="3162368"/>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2025</a:t>
            </a:r>
          </a:p>
        </p:txBody>
      </p:sp>
      <p:sp>
        <p:nvSpPr>
          <p:cNvPr id="99" name="Isosceles Triangle 98">
            <a:extLst>
              <a:ext uri="{FF2B5EF4-FFF2-40B4-BE49-F238E27FC236}">
                <a16:creationId xmlns:a16="http://schemas.microsoft.com/office/drawing/2014/main" id="{FB5A5F34-56DD-4D0A-BC65-01E787404F6A}"/>
              </a:ext>
            </a:extLst>
          </p:cNvPr>
          <p:cNvSpPr/>
          <p:nvPr/>
        </p:nvSpPr>
        <p:spPr>
          <a:xfrm>
            <a:off x="2565069" y="2200026"/>
            <a:ext cx="6246421" cy="676896"/>
          </a:xfrm>
          <a:prstGeom prst="triangle">
            <a:avLst>
              <a:gd name="adj" fmla="val 53360"/>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pSp>
        <p:nvGrpSpPr>
          <p:cNvPr id="100" name="Group 99">
            <a:extLst>
              <a:ext uri="{FF2B5EF4-FFF2-40B4-BE49-F238E27FC236}">
                <a16:creationId xmlns:a16="http://schemas.microsoft.com/office/drawing/2014/main" id="{1612EFDC-5492-4211-9C4D-0E527820306F}"/>
              </a:ext>
            </a:extLst>
          </p:cNvPr>
          <p:cNvGrpSpPr/>
          <p:nvPr/>
        </p:nvGrpSpPr>
        <p:grpSpPr>
          <a:xfrm>
            <a:off x="1190644" y="3620246"/>
            <a:ext cx="8939005" cy="543618"/>
            <a:chOff x="1234782" y="3520173"/>
            <a:chExt cx="9391041" cy="818464"/>
          </a:xfrm>
          <a:solidFill>
            <a:schemeClr val="accent1">
              <a:lumMod val="20000"/>
              <a:lumOff val="80000"/>
              <a:alpha val="50000"/>
            </a:schemeClr>
          </a:solidFill>
        </p:grpSpPr>
        <p:sp>
          <p:nvSpPr>
            <p:cNvPr id="101" name="Arrow: Up 100">
              <a:extLst>
                <a:ext uri="{FF2B5EF4-FFF2-40B4-BE49-F238E27FC236}">
                  <a16:creationId xmlns:a16="http://schemas.microsoft.com/office/drawing/2014/main" id="{D95B63CD-5E4C-4C66-B151-F15E68000B22}"/>
                </a:ext>
              </a:extLst>
            </p:cNvPr>
            <p:cNvSpPr/>
            <p:nvPr/>
          </p:nvSpPr>
          <p:spPr>
            <a:xfrm rot="5400000">
              <a:off x="5543273" y="-743914"/>
              <a:ext cx="818464" cy="9346637"/>
            </a:xfrm>
            <a:prstGeom prst="up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ptos Light" panose="020B0004020202020204" pitchFamily="34" charset="0"/>
              </a:endParaRPr>
            </a:p>
          </p:txBody>
        </p:sp>
        <p:sp>
          <p:nvSpPr>
            <p:cNvPr id="102" name="TextBox 101">
              <a:extLst>
                <a:ext uri="{FF2B5EF4-FFF2-40B4-BE49-F238E27FC236}">
                  <a16:creationId xmlns:a16="http://schemas.microsoft.com/office/drawing/2014/main" id="{8FF7C96B-6291-44CA-831C-620ECD822742}"/>
                </a:ext>
              </a:extLst>
            </p:cNvPr>
            <p:cNvSpPr txBox="1"/>
            <p:nvPr/>
          </p:nvSpPr>
          <p:spPr>
            <a:xfrm>
              <a:off x="1234782" y="3687831"/>
              <a:ext cx="8966123" cy="463385"/>
            </a:xfrm>
            <a:prstGeom prst="rect">
              <a:avLst/>
            </a:prstGeom>
            <a:noFill/>
          </p:spPr>
          <p:txBody>
            <a:bodyPr wrap="square" rtlCol="0">
              <a:spAutoFit/>
            </a:bodyPr>
            <a:lstStyle/>
            <a:p>
              <a:r>
                <a:rPr lang="en-US" sz="1400" dirty="0">
                  <a:latin typeface="Aptos Light" panose="020B0004020202020204" pitchFamily="34" charset="0"/>
                  <a:cs typeface="Arial" panose="020B0604020202020204" pitchFamily="34" charset="0"/>
                </a:rPr>
                <a:t>Demographic, lifestyle, and clinical CVD risk factors (18 visits)</a:t>
              </a:r>
            </a:p>
          </p:txBody>
        </p:sp>
      </p:grpSp>
      <p:sp>
        <p:nvSpPr>
          <p:cNvPr id="103" name="TextBox 102">
            <a:extLst>
              <a:ext uri="{FF2B5EF4-FFF2-40B4-BE49-F238E27FC236}">
                <a16:creationId xmlns:a16="http://schemas.microsoft.com/office/drawing/2014/main" id="{E656CD5A-8E1A-4556-A09B-2B62BC1BC7D8}"/>
              </a:ext>
            </a:extLst>
          </p:cNvPr>
          <p:cNvSpPr txBox="1"/>
          <p:nvPr/>
        </p:nvSpPr>
        <p:spPr>
          <a:xfrm>
            <a:off x="6821534" y="3035432"/>
            <a:ext cx="1109134" cy="523220"/>
          </a:xfrm>
          <a:prstGeom prst="rect">
            <a:avLst/>
          </a:prstGeom>
          <a:noFill/>
        </p:spPr>
        <p:txBody>
          <a:bodyPr wrap="square" rtlCol="0">
            <a:spAutoFit/>
          </a:bodyPr>
          <a:lstStyle/>
          <a:p>
            <a:pPr algn="ctr"/>
            <a:r>
              <a:rPr lang="en-US" sz="1400" dirty="0">
                <a:latin typeface="Aptos Light" panose="020B0004020202020204" pitchFamily="34" charset="0"/>
                <a:cs typeface="Arial" panose="020B0604020202020204" pitchFamily="34" charset="0"/>
              </a:rPr>
              <a:t>GWAS genotyping</a:t>
            </a:r>
          </a:p>
        </p:txBody>
      </p:sp>
      <p:sp>
        <p:nvSpPr>
          <p:cNvPr id="104" name="Left Bracket 103">
            <a:extLst>
              <a:ext uri="{FF2B5EF4-FFF2-40B4-BE49-F238E27FC236}">
                <a16:creationId xmlns:a16="http://schemas.microsoft.com/office/drawing/2014/main" id="{A6849439-7A03-4164-9B7A-36EC0B47B111}"/>
              </a:ext>
            </a:extLst>
          </p:cNvPr>
          <p:cNvSpPr/>
          <p:nvPr/>
        </p:nvSpPr>
        <p:spPr>
          <a:xfrm rot="16200000">
            <a:off x="7290360" y="2695965"/>
            <a:ext cx="90751" cy="45151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ptos Light" panose="020B0004020202020204" pitchFamily="34" charset="0"/>
            </a:endParaRPr>
          </a:p>
        </p:txBody>
      </p:sp>
      <p:cxnSp>
        <p:nvCxnSpPr>
          <p:cNvPr id="105" name="Straight Connector 104">
            <a:extLst>
              <a:ext uri="{FF2B5EF4-FFF2-40B4-BE49-F238E27FC236}">
                <a16:creationId xmlns:a16="http://schemas.microsoft.com/office/drawing/2014/main" id="{839BDECF-96D2-4694-84C6-325C6FEDD840}"/>
              </a:ext>
            </a:extLst>
          </p:cNvPr>
          <p:cNvCxnSpPr>
            <a:cxnSpLocks/>
            <a:stCxn id="104" idx="1"/>
          </p:cNvCxnSpPr>
          <p:nvPr/>
        </p:nvCxnSpPr>
        <p:spPr>
          <a:xfrm>
            <a:off x="7335736" y="2967100"/>
            <a:ext cx="0" cy="135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2A74DD6-DCE4-43A9-BD71-4CFEE3CA9D12}"/>
              </a:ext>
            </a:extLst>
          </p:cNvPr>
          <p:cNvCxnSpPr>
            <a:cxnSpLocks/>
          </p:cNvCxnSpPr>
          <p:nvPr/>
        </p:nvCxnSpPr>
        <p:spPr>
          <a:xfrm>
            <a:off x="1232395" y="2878900"/>
            <a:ext cx="0" cy="11604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1805EFB-8E57-46DE-9F85-F3CBCB16B416}"/>
              </a:ext>
            </a:extLst>
          </p:cNvPr>
          <p:cNvSpPr txBox="1"/>
          <p:nvPr/>
        </p:nvSpPr>
        <p:spPr>
          <a:xfrm rot="18748115">
            <a:off x="722159" y="4111337"/>
            <a:ext cx="70266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1973</a:t>
            </a:r>
          </a:p>
        </p:txBody>
      </p:sp>
      <p:cxnSp>
        <p:nvCxnSpPr>
          <p:cNvPr id="108" name="Straight Connector 107">
            <a:extLst>
              <a:ext uri="{FF2B5EF4-FFF2-40B4-BE49-F238E27FC236}">
                <a16:creationId xmlns:a16="http://schemas.microsoft.com/office/drawing/2014/main" id="{A35BCCEF-988C-4B1E-85BC-227C30282F74}"/>
              </a:ext>
            </a:extLst>
          </p:cNvPr>
          <p:cNvCxnSpPr>
            <a:cxnSpLocks/>
          </p:cNvCxnSpPr>
          <p:nvPr/>
        </p:nvCxnSpPr>
        <p:spPr>
          <a:xfrm>
            <a:off x="10120392" y="2858270"/>
            <a:ext cx="9257" cy="1442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2EDC099-1A73-467C-A293-A3D06B3AEE86}"/>
              </a:ext>
            </a:extLst>
          </p:cNvPr>
          <p:cNvSpPr txBox="1"/>
          <p:nvPr/>
        </p:nvSpPr>
        <p:spPr>
          <a:xfrm rot="18220359">
            <a:off x="9118139" y="4218286"/>
            <a:ext cx="1832740" cy="800219"/>
          </a:xfrm>
          <a:prstGeom prst="rect">
            <a:avLst/>
          </a:prstGeom>
          <a:noFill/>
        </p:spPr>
        <p:txBody>
          <a:bodyPr wrap="square" rtlCol="0">
            <a:spAutoFit/>
          </a:bodyPr>
          <a:lstStyle/>
          <a:p>
            <a:pPr algn="ctr"/>
            <a:r>
              <a:rPr lang="en-US" dirty="0">
                <a:latin typeface="Aptos Light" panose="020B0004020202020204" pitchFamily="34" charset="0"/>
                <a:cs typeface="Arial" panose="020B0604020202020204" pitchFamily="34" charset="0"/>
              </a:rPr>
              <a:t>2024</a:t>
            </a:r>
          </a:p>
          <a:p>
            <a:pPr algn="ctr"/>
            <a:r>
              <a:rPr lang="en-US" sz="1400" dirty="0">
                <a:latin typeface="Aptos Light" panose="020B0004020202020204" pitchFamily="34" charset="0"/>
                <a:cs typeface="Arial" panose="020B0604020202020204" pitchFamily="34" charset="0"/>
              </a:rPr>
              <a:t>End of current </a:t>
            </a:r>
          </a:p>
          <a:p>
            <a:pPr algn="ctr"/>
            <a:r>
              <a:rPr lang="en-US" sz="1400" dirty="0">
                <a:latin typeface="Aptos Light" panose="020B0004020202020204" pitchFamily="34" charset="0"/>
                <a:cs typeface="Arial" panose="020B0604020202020204" pitchFamily="34" charset="0"/>
              </a:rPr>
              <a:t>visit cycle</a:t>
            </a:r>
          </a:p>
        </p:txBody>
      </p:sp>
      <p:sp>
        <p:nvSpPr>
          <p:cNvPr id="110" name="TextBox 109">
            <a:extLst>
              <a:ext uri="{FF2B5EF4-FFF2-40B4-BE49-F238E27FC236}">
                <a16:creationId xmlns:a16="http://schemas.microsoft.com/office/drawing/2014/main" id="{398D7624-552C-4418-98EE-4DE9A227664D}"/>
              </a:ext>
            </a:extLst>
          </p:cNvPr>
          <p:cNvSpPr txBox="1"/>
          <p:nvPr/>
        </p:nvSpPr>
        <p:spPr>
          <a:xfrm>
            <a:off x="700056" y="4739231"/>
            <a:ext cx="10959933" cy="1938992"/>
          </a:xfrm>
          <a:prstGeom prst="rect">
            <a:avLst/>
          </a:prstGeom>
          <a:noFill/>
        </p:spPr>
        <p:txBody>
          <a:bodyPr wrap="square">
            <a:spAutoFit/>
          </a:bodyPr>
          <a:lstStyle/>
          <a:p>
            <a:pPr algn="l"/>
            <a:r>
              <a:rPr lang="en-US" altLang="zh-CN" sz="2400" dirty="0">
                <a:latin typeface="Aptos Light" panose="020B0004020202020204" pitchFamily="34" charset="0"/>
                <a:cs typeface="Calibri" panose="020F0502020204030204" pitchFamily="34" charset="0"/>
              </a:rPr>
              <a:t>Current study includes up to 1,213 BHS participants who were:</a:t>
            </a:r>
          </a:p>
          <a:p>
            <a:pPr marL="285750" indent="-285750" algn="l">
              <a:buFont typeface="Arial" panose="020B0604020202020204" pitchFamily="34" charset="0"/>
              <a:buChar char="•"/>
            </a:pPr>
            <a:r>
              <a:rPr lang="en-US" altLang="zh-CN" sz="2400" dirty="0">
                <a:latin typeface="Aptos Light" panose="020B0004020202020204" pitchFamily="34" charset="0"/>
                <a:cs typeface="Calibri" panose="020F0502020204030204" pitchFamily="34" charset="0"/>
              </a:rPr>
              <a:t>Had repeated childhood (aged 4-17 years) measures of clinical CVRFs. The </a:t>
            </a:r>
            <a:r>
              <a:rPr lang="en-US" altLang="zh-CN" sz="2400" b="1" dirty="0">
                <a:latin typeface="Aptos Light" panose="020B0004020202020204" pitchFamily="34" charset="0"/>
                <a:cs typeface="Calibri" panose="020F0502020204030204" pitchFamily="34" charset="0"/>
              </a:rPr>
              <a:t>cumulative burden of each childhood CVRF </a:t>
            </a:r>
            <a:r>
              <a:rPr lang="en-US" altLang="zh-CN" sz="2400" dirty="0">
                <a:latin typeface="Aptos Light" panose="020B0004020202020204" pitchFamily="34" charset="0"/>
                <a:cs typeface="Calibri" panose="020F0502020204030204" pitchFamily="34" charset="0"/>
              </a:rPr>
              <a:t>was summarized as an area under the curve (AUC) estimate</a:t>
            </a:r>
          </a:p>
          <a:p>
            <a:pPr marL="285750" indent="-285750">
              <a:buFont typeface="Arial" panose="020B0604020202020204" pitchFamily="34" charset="0"/>
              <a:buChar char="•"/>
            </a:pPr>
            <a:r>
              <a:rPr lang="en-US" altLang="zh-CN" sz="2400" dirty="0">
                <a:latin typeface="Aptos Light" panose="020B0004020202020204" pitchFamily="34" charset="0"/>
                <a:cs typeface="Calibri" panose="020F0502020204030204" pitchFamily="34" charset="0"/>
              </a:rPr>
              <a:t>Had </a:t>
            </a:r>
            <a:r>
              <a:rPr lang="en-US" altLang="zh-CN" sz="2400" b="1" dirty="0">
                <a:latin typeface="Aptos Light" panose="020B0004020202020204" pitchFamily="34" charset="0"/>
                <a:cs typeface="Calibri" panose="020F0502020204030204" pitchFamily="34" charset="0"/>
              </a:rPr>
              <a:t>epigenetic data </a:t>
            </a:r>
            <a:r>
              <a:rPr lang="en-US" altLang="zh-CN" sz="2400" dirty="0">
                <a:latin typeface="Aptos Light" panose="020B0004020202020204" pitchFamily="34" charset="0"/>
                <a:cs typeface="Calibri" panose="020F0502020204030204" pitchFamily="34" charset="0"/>
              </a:rPr>
              <a:t>measured during midlife (2013-2016 visit cycle) </a:t>
            </a:r>
            <a:endParaRPr lang="en-US" sz="2800" kern="0" dirty="0">
              <a:solidFill>
                <a:prstClr val="black">
                  <a:lumMod val="95000"/>
                  <a:lumOff val="5000"/>
                </a:prstClr>
              </a:solidFill>
              <a:latin typeface="Aptos Light" panose="020B0004020202020204" pitchFamily="34" charset="0"/>
              <a:cs typeface="Times New Roman" panose="02020603050405020304" pitchFamily="18" charset="0"/>
            </a:endParaRPr>
          </a:p>
        </p:txBody>
      </p:sp>
      <p:sp>
        <p:nvSpPr>
          <p:cNvPr id="111" name="Isosceles Triangle 110">
            <a:extLst>
              <a:ext uri="{FF2B5EF4-FFF2-40B4-BE49-F238E27FC236}">
                <a16:creationId xmlns:a16="http://schemas.microsoft.com/office/drawing/2014/main" id="{872DF30A-3698-4595-B58B-B11255044B6A}"/>
              </a:ext>
            </a:extLst>
          </p:cNvPr>
          <p:cNvSpPr/>
          <p:nvPr/>
        </p:nvSpPr>
        <p:spPr>
          <a:xfrm>
            <a:off x="5979622" y="2203931"/>
            <a:ext cx="5680368" cy="676896"/>
          </a:xfrm>
          <a:prstGeom prst="triangle">
            <a:avLst>
              <a:gd name="adj" fmla="val 50105"/>
            </a:avLst>
          </a:prstGeom>
          <a:solidFill>
            <a:schemeClr val="accent1">
              <a:lumMod val="60000"/>
              <a:lumOff val="40000"/>
              <a:alpha val="4980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sp>
        <p:nvSpPr>
          <p:cNvPr id="112" name="TextBox 111">
            <a:extLst>
              <a:ext uri="{FF2B5EF4-FFF2-40B4-BE49-F238E27FC236}">
                <a16:creationId xmlns:a16="http://schemas.microsoft.com/office/drawing/2014/main" id="{4831E975-7A5D-495F-B264-588C42AFFF79}"/>
              </a:ext>
            </a:extLst>
          </p:cNvPr>
          <p:cNvSpPr txBox="1"/>
          <p:nvPr/>
        </p:nvSpPr>
        <p:spPr>
          <a:xfrm>
            <a:off x="10563107" y="2627086"/>
            <a:ext cx="1248212" cy="369332"/>
          </a:xfrm>
          <a:prstGeom prst="rect">
            <a:avLst/>
          </a:prstGeom>
          <a:solidFill>
            <a:schemeClr val="bg1"/>
          </a:solidFill>
        </p:spPr>
        <p:txBody>
          <a:bodyPr wrap="square" rtlCol="0">
            <a:spAutoFit/>
          </a:bodyPr>
          <a:lstStyle/>
          <a:p>
            <a:endParaRPr lang="en-US" dirty="0">
              <a:latin typeface="Aptos Light" panose="020B0004020202020204" pitchFamily="34" charset="0"/>
            </a:endParaRPr>
          </a:p>
        </p:txBody>
      </p:sp>
    </p:spTree>
    <p:extLst>
      <p:ext uri="{BB962C8B-B14F-4D97-AF65-F5344CB8AC3E}">
        <p14:creationId xmlns:p14="http://schemas.microsoft.com/office/powerpoint/2010/main" val="1815383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8127-7FA0-753B-9B6D-3E52DF5530AF}"/>
              </a:ext>
            </a:extLst>
          </p:cNvPr>
          <p:cNvSpPr>
            <a:spLocks noGrp="1"/>
          </p:cNvSpPr>
          <p:nvPr>
            <p:ph type="title"/>
          </p:nvPr>
        </p:nvSpPr>
        <p:spPr/>
        <p:txBody>
          <a:bodyPr>
            <a:normAutofit/>
          </a:bodyPr>
          <a:lstStyle/>
          <a:p>
            <a:pPr algn="ctr"/>
            <a:r>
              <a:rPr lang="en-US" sz="3600" dirty="0"/>
              <a:t>Childhood burden of CVRFs</a:t>
            </a:r>
          </a:p>
        </p:txBody>
      </p:sp>
      <p:sp>
        <p:nvSpPr>
          <p:cNvPr id="3" name="Content Placeholder 2">
            <a:extLst>
              <a:ext uri="{FF2B5EF4-FFF2-40B4-BE49-F238E27FC236}">
                <a16:creationId xmlns:a16="http://schemas.microsoft.com/office/drawing/2014/main" id="{DB82C55B-55E1-BD5A-751C-D2AA401E39AE}"/>
              </a:ext>
            </a:extLst>
          </p:cNvPr>
          <p:cNvSpPr>
            <a:spLocks noGrp="1"/>
          </p:cNvSpPr>
          <p:nvPr>
            <p:ph idx="1"/>
          </p:nvPr>
        </p:nvSpPr>
        <p:spPr>
          <a:xfrm>
            <a:off x="838200" y="1825625"/>
            <a:ext cx="6072554" cy="4351338"/>
          </a:xfrm>
        </p:spPr>
        <p:txBody>
          <a:bodyPr>
            <a:normAutofit lnSpcReduction="10000"/>
          </a:bodyPr>
          <a:lstStyle/>
          <a:p>
            <a:r>
              <a:rPr lang="en-US" sz="2400" dirty="0">
                <a:latin typeface="Aptos Light" panose="020B0004020202020204" pitchFamily="34" charset="0"/>
              </a:rPr>
              <a:t>Childhood CVRFs </a:t>
            </a:r>
          </a:p>
          <a:p>
            <a:pPr lvl="1"/>
            <a:r>
              <a:rPr lang="en-US" sz="2000" dirty="0">
                <a:latin typeface="Aptos Light" panose="020B0004020202020204" pitchFamily="34" charset="0"/>
              </a:rPr>
              <a:t>BMI</a:t>
            </a:r>
          </a:p>
          <a:p>
            <a:pPr lvl="1"/>
            <a:r>
              <a:rPr lang="en-US" sz="2000" dirty="0">
                <a:latin typeface="Aptos Light" panose="020B0004020202020204" pitchFamily="34" charset="0"/>
              </a:rPr>
              <a:t>Systolic blood pressure (SBP)</a:t>
            </a:r>
          </a:p>
          <a:p>
            <a:pPr lvl="1"/>
            <a:r>
              <a:rPr lang="en-US" sz="2000" dirty="0">
                <a:latin typeface="Aptos Light" panose="020B0004020202020204" pitchFamily="34" charset="0"/>
              </a:rPr>
              <a:t>Low-density lipoprotein cholesterol (LDL-C)</a:t>
            </a:r>
          </a:p>
          <a:p>
            <a:pPr lvl="1"/>
            <a:r>
              <a:rPr lang="en-US" sz="2000" dirty="0">
                <a:latin typeface="Aptos Light" panose="020B0004020202020204" pitchFamily="34" charset="0"/>
              </a:rPr>
              <a:t>Triglycerides (TGs)</a:t>
            </a:r>
          </a:p>
          <a:p>
            <a:pPr lvl="1"/>
            <a:r>
              <a:rPr lang="en-US" sz="2000" dirty="0">
                <a:latin typeface="Aptos Light" panose="020B0004020202020204" pitchFamily="34" charset="0"/>
              </a:rPr>
              <a:t>Glucose</a:t>
            </a:r>
          </a:p>
          <a:p>
            <a:endParaRPr lang="en-US" sz="2400" dirty="0">
              <a:latin typeface="Aptos Light" panose="020B0004020202020204" pitchFamily="34" charset="0"/>
            </a:endParaRPr>
          </a:p>
          <a:p>
            <a:r>
              <a:rPr lang="en-US" sz="2400" dirty="0">
                <a:latin typeface="Aptos Light" panose="020B0004020202020204" pitchFamily="34" charset="0"/>
              </a:rPr>
              <a:t>Cumulative childhood burden of CVRFs</a:t>
            </a:r>
          </a:p>
          <a:p>
            <a:pPr lvl="1"/>
            <a:r>
              <a:rPr lang="en-US" sz="2000" dirty="0">
                <a:latin typeface="Aptos Light" panose="020B0004020202020204" pitchFamily="34" charset="0"/>
              </a:rPr>
              <a:t>Estimated as the area under the curve (AUC) from growth curves of repeated CVRFs measured during childhood (&lt;18 years)</a:t>
            </a:r>
          </a:p>
          <a:p>
            <a:pPr lvl="1"/>
            <a:r>
              <a:rPr lang="en-US" sz="2000" dirty="0">
                <a:latin typeface="Aptos Light" panose="020B0004020202020204" pitchFamily="34" charset="0"/>
              </a:rPr>
              <a:t>Total AUC can be considered a measure of a long‐term cumulative burden</a:t>
            </a:r>
          </a:p>
          <a:p>
            <a:endParaRPr lang="en-US" sz="2400" dirty="0"/>
          </a:p>
        </p:txBody>
      </p:sp>
      <p:pic>
        <p:nvPicPr>
          <p:cNvPr id="1026" name="Picture 2" descr="image">
            <a:extLst>
              <a:ext uri="{FF2B5EF4-FFF2-40B4-BE49-F238E27FC236}">
                <a16:creationId xmlns:a16="http://schemas.microsoft.com/office/drawing/2014/main" id="{F3542ACB-03DF-4135-B9D2-E39D78BD62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88" r="48964"/>
          <a:stretch/>
        </p:blipFill>
        <p:spPr bwMode="auto">
          <a:xfrm>
            <a:off x="7970368" y="3045721"/>
            <a:ext cx="3231289" cy="3460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A0EDBE-EEF3-558E-2601-4C2A72414E8D}"/>
              </a:ext>
            </a:extLst>
          </p:cNvPr>
          <p:cNvSpPr txBox="1"/>
          <p:nvPr/>
        </p:nvSpPr>
        <p:spPr>
          <a:xfrm>
            <a:off x="7877110" y="6519446"/>
            <a:ext cx="4536564" cy="307777"/>
          </a:xfrm>
          <a:prstGeom prst="rect">
            <a:avLst/>
          </a:prstGeom>
          <a:noFill/>
        </p:spPr>
        <p:txBody>
          <a:bodyPr wrap="square">
            <a:spAutoFit/>
          </a:bodyPr>
          <a:lstStyle/>
          <a:p>
            <a:r>
              <a:rPr lang="en-US" sz="1400" dirty="0">
                <a:solidFill>
                  <a:srgbClr val="212121"/>
                </a:solidFill>
                <a:latin typeface="Aptos Light" panose="020B0004020202020204" pitchFamily="34" charset="0"/>
              </a:rPr>
              <a:t>Modified</a:t>
            </a:r>
            <a:r>
              <a:rPr lang="en-US" sz="1400" b="0" i="0" dirty="0">
                <a:solidFill>
                  <a:srgbClr val="212121"/>
                </a:solidFill>
                <a:effectLst/>
                <a:latin typeface="Aptos Light" panose="020B0004020202020204" pitchFamily="34" charset="0"/>
              </a:rPr>
              <a:t> from Liu Y, et al.. </a:t>
            </a:r>
            <a:r>
              <a:rPr lang="en-US" sz="1400" b="0" i="1" dirty="0">
                <a:solidFill>
                  <a:srgbClr val="212121"/>
                </a:solidFill>
                <a:effectLst/>
                <a:latin typeface="Aptos Light" panose="020B0004020202020204" pitchFamily="34" charset="0"/>
              </a:rPr>
              <a:t>J Am Heart Assoc</a:t>
            </a:r>
            <a:r>
              <a:rPr lang="en-US" sz="1400" b="0" i="0" dirty="0">
                <a:solidFill>
                  <a:srgbClr val="212121"/>
                </a:solidFill>
                <a:effectLst/>
                <a:latin typeface="Aptos Light" panose="020B0004020202020204" pitchFamily="34" charset="0"/>
              </a:rPr>
              <a:t>. 2020</a:t>
            </a:r>
            <a:endParaRPr lang="en-US" sz="1400" dirty="0">
              <a:latin typeface="Aptos Light" panose="020B0004020202020204" pitchFamily="34" charset="0"/>
            </a:endParaRPr>
          </a:p>
        </p:txBody>
      </p:sp>
      <p:sp>
        <p:nvSpPr>
          <p:cNvPr id="7" name="TextBox 6">
            <a:extLst>
              <a:ext uri="{FF2B5EF4-FFF2-40B4-BE49-F238E27FC236}">
                <a16:creationId xmlns:a16="http://schemas.microsoft.com/office/drawing/2014/main" id="{8521AC17-8A3B-4469-F312-2C015321CC12}"/>
              </a:ext>
            </a:extLst>
          </p:cNvPr>
          <p:cNvSpPr txBox="1"/>
          <p:nvPr/>
        </p:nvSpPr>
        <p:spPr>
          <a:xfrm>
            <a:off x="7577571" y="2694117"/>
            <a:ext cx="4205720" cy="369332"/>
          </a:xfrm>
          <a:prstGeom prst="rect">
            <a:avLst/>
          </a:prstGeom>
          <a:noFill/>
        </p:spPr>
        <p:txBody>
          <a:bodyPr wrap="square">
            <a:spAutoFit/>
          </a:bodyPr>
          <a:lstStyle/>
          <a:p>
            <a:r>
              <a:rPr lang="en-US" sz="1800" dirty="0">
                <a:latin typeface="Aptos Light" panose="020B0004020202020204" pitchFamily="34" charset="0"/>
              </a:rPr>
              <a:t>Cumulative childhood burden of CVRFs </a:t>
            </a:r>
            <a:endParaRPr lang="en-US" dirty="0">
              <a:latin typeface="Aptos Light" panose="020B0004020202020204" pitchFamily="34" charset="0"/>
            </a:endParaRPr>
          </a:p>
        </p:txBody>
      </p:sp>
      <p:sp>
        <p:nvSpPr>
          <p:cNvPr id="4" name="Rectangle 3">
            <a:extLst>
              <a:ext uri="{FF2B5EF4-FFF2-40B4-BE49-F238E27FC236}">
                <a16:creationId xmlns:a16="http://schemas.microsoft.com/office/drawing/2014/main" id="{9FC0A744-E7DE-EF50-5437-47D576D010B2}"/>
              </a:ext>
            </a:extLst>
          </p:cNvPr>
          <p:cNvSpPr/>
          <p:nvPr/>
        </p:nvSpPr>
        <p:spPr>
          <a:xfrm>
            <a:off x="9680431" y="4422115"/>
            <a:ext cx="293545"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C6F15CE-D73C-34AF-55A3-BBCFC2F89C14}"/>
              </a:ext>
            </a:extLst>
          </p:cNvPr>
          <p:cNvSpPr/>
          <p:nvPr/>
        </p:nvSpPr>
        <p:spPr>
          <a:xfrm>
            <a:off x="9680431" y="5279589"/>
            <a:ext cx="293545" cy="369332"/>
          </a:xfrm>
          <a:prstGeom prst="rect">
            <a:avLst/>
          </a:prstGeom>
          <a:solidFill>
            <a:srgbClr val="C1C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FF6E7F-CED5-1434-5ADF-89C083925C20}"/>
              </a:ext>
            </a:extLst>
          </p:cNvPr>
          <p:cNvSpPr/>
          <p:nvPr/>
        </p:nvSpPr>
        <p:spPr>
          <a:xfrm>
            <a:off x="8492403" y="6123543"/>
            <a:ext cx="2605088"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8D3844-10D2-3BAD-3F65-629CA0C741C2}"/>
              </a:ext>
            </a:extLst>
          </p:cNvPr>
          <p:cNvSpPr txBox="1"/>
          <p:nvPr/>
        </p:nvSpPr>
        <p:spPr>
          <a:xfrm>
            <a:off x="9496251" y="6271317"/>
            <a:ext cx="955449" cy="307777"/>
          </a:xfrm>
          <a:prstGeom prst="rect">
            <a:avLst/>
          </a:prstGeom>
          <a:noFill/>
        </p:spPr>
        <p:txBody>
          <a:bodyPr wrap="square" rtlCol="0">
            <a:spAutoFit/>
          </a:bodyPr>
          <a:lstStyle/>
          <a:p>
            <a:r>
              <a:rPr lang="en-US" sz="1400" dirty="0"/>
              <a:t>Age (Year)</a:t>
            </a:r>
          </a:p>
        </p:txBody>
      </p:sp>
      <p:sp>
        <p:nvSpPr>
          <p:cNvPr id="10" name="TextBox 9">
            <a:extLst>
              <a:ext uri="{FF2B5EF4-FFF2-40B4-BE49-F238E27FC236}">
                <a16:creationId xmlns:a16="http://schemas.microsoft.com/office/drawing/2014/main" id="{D9C10D65-9063-3CA1-C74F-368DCD864B56}"/>
              </a:ext>
            </a:extLst>
          </p:cNvPr>
          <p:cNvSpPr txBox="1"/>
          <p:nvPr/>
        </p:nvSpPr>
        <p:spPr>
          <a:xfrm>
            <a:off x="8491362" y="6035754"/>
            <a:ext cx="320939" cy="307777"/>
          </a:xfrm>
          <a:prstGeom prst="rect">
            <a:avLst/>
          </a:prstGeom>
          <a:noFill/>
        </p:spPr>
        <p:txBody>
          <a:bodyPr wrap="square" rtlCol="0">
            <a:spAutoFit/>
          </a:bodyPr>
          <a:lstStyle/>
          <a:p>
            <a:pPr algn="ctr"/>
            <a:r>
              <a:rPr lang="en-US" sz="1400" dirty="0"/>
              <a:t>0</a:t>
            </a:r>
          </a:p>
        </p:txBody>
      </p:sp>
      <p:sp>
        <p:nvSpPr>
          <p:cNvPr id="11" name="TextBox 10">
            <a:extLst>
              <a:ext uri="{FF2B5EF4-FFF2-40B4-BE49-F238E27FC236}">
                <a16:creationId xmlns:a16="http://schemas.microsoft.com/office/drawing/2014/main" id="{55A8F655-5F03-4D83-E4FC-3A653D3AE841}"/>
              </a:ext>
            </a:extLst>
          </p:cNvPr>
          <p:cNvSpPr txBox="1"/>
          <p:nvPr/>
        </p:nvSpPr>
        <p:spPr>
          <a:xfrm>
            <a:off x="8850461" y="6035754"/>
            <a:ext cx="320939" cy="307777"/>
          </a:xfrm>
          <a:prstGeom prst="rect">
            <a:avLst/>
          </a:prstGeom>
          <a:noFill/>
        </p:spPr>
        <p:txBody>
          <a:bodyPr wrap="square" rtlCol="0">
            <a:spAutoFit/>
          </a:bodyPr>
          <a:lstStyle/>
          <a:p>
            <a:pPr algn="ctr"/>
            <a:r>
              <a:rPr lang="en-US" sz="1400" dirty="0"/>
              <a:t>3</a:t>
            </a:r>
          </a:p>
        </p:txBody>
      </p:sp>
      <p:sp>
        <p:nvSpPr>
          <p:cNvPr id="12" name="TextBox 11">
            <a:extLst>
              <a:ext uri="{FF2B5EF4-FFF2-40B4-BE49-F238E27FC236}">
                <a16:creationId xmlns:a16="http://schemas.microsoft.com/office/drawing/2014/main" id="{70CFC3C5-04E1-1C96-F136-FC60EEE2C24E}"/>
              </a:ext>
            </a:extLst>
          </p:cNvPr>
          <p:cNvSpPr txBox="1"/>
          <p:nvPr/>
        </p:nvSpPr>
        <p:spPr>
          <a:xfrm>
            <a:off x="10612016" y="6035754"/>
            <a:ext cx="429325" cy="307777"/>
          </a:xfrm>
          <a:prstGeom prst="rect">
            <a:avLst/>
          </a:prstGeom>
          <a:noFill/>
        </p:spPr>
        <p:txBody>
          <a:bodyPr wrap="square" rtlCol="0">
            <a:spAutoFit/>
          </a:bodyPr>
          <a:lstStyle/>
          <a:p>
            <a:pPr algn="ctr"/>
            <a:r>
              <a:rPr lang="en-US" sz="1400" dirty="0"/>
              <a:t>20</a:t>
            </a:r>
          </a:p>
        </p:txBody>
      </p:sp>
      <p:sp>
        <p:nvSpPr>
          <p:cNvPr id="13" name="TextBox 12">
            <a:extLst>
              <a:ext uri="{FF2B5EF4-FFF2-40B4-BE49-F238E27FC236}">
                <a16:creationId xmlns:a16="http://schemas.microsoft.com/office/drawing/2014/main" id="{05E126FF-05F3-E05D-1F7B-62A24039F0B3}"/>
              </a:ext>
            </a:extLst>
          </p:cNvPr>
          <p:cNvSpPr txBox="1"/>
          <p:nvPr/>
        </p:nvSpPr>
        <p:spPr>
          <a:xfrm>
            <a:off x="9677045" y="6035754"/>
            <a:ext cx="429325" cy="307777"/>
          </a:xfrm>
          <a:prstGeom prst="rect">
            <a:avLst/>
          </a:prstGeom>
          <a:noFill/>
        </p:spPr>
        <p:txBody>
          <a:bodyPr wrap="square" rtlCol="0">
            <a:spAutoFit/>
          </a:bodyPr>
          <a:lstStyle/>
          <a:p>
            <a:pPr algn="ctr"/>
            <a:r>
              <a:rPr lang="en-US" sz="1400" dirty="0"/>
              <a:t>12</a:t>
            </a:r>
          </a:p>
        </p:txBody>
      </p:sp>
      <p:sp>
        <p:nvSpPr>
          <p:cNvPr id="14" name="TextBox 13">
            <a:extLst>
              <a:ext uri="{FF2B5EF4-FFF2-40B4-BE49-F238E27FC236}">
                <a16:creationId xmlns:a16="http://schemas.microsoft.com/office/drawing/2014/main" id="{4607DB96-641F-9E10-20B4-AADC16C165DA}"/>
              </a:ext>
            </a:extLst>
          </p:cNvPr>
          <p:cNvSpPr txBox="1"/>
          <p:nvPr/>
        </p:nvSpPr>
        <p:spPr>
          <a:xfrm>
            <a:off x="9209560" y="6035754"/>
            <a:ext cx="429325" cy="307777"/>
          </a:xfrm>
          <a:prstGeom prst="rect">
            <a:avLst/>
          </a:prstGeom>
          <a:noFill/>
        </p:spPr>
        <p:txBody>
          <a:bodyPr wrap="square" rtlCol="0">
            <a:spAutoFit/>
          </a:bodyPr>
          <a:lstStyle/>
          <a:p>
            <a:pPr algn="ctr"/>
            <a:r>
              <a:rPr lang="en-US" sz="1400" dirty="0"/>
              <a:t>8</a:t>
            </a:r>
          </a:p>
        </p:txBody>
      </p:sp>
      <p:sp>
        <p:nvSpPr>
          <p:cNvPr id="15" name="TextBox 14">
            <a:extLst>
              <a:ext uri="{FF2B5EF4-FFF2-40B4-BE49-F238E27FC236}">
                <a16:creationId xmlns:a16="http://schemas.microsoft.com/office/drawing/2014/main" id="{F65BD6A9-E0C9-C722-9C49-3946B4BC4DB4}"/>
              </a:ext>
            </a:extLst>
          </p:cNvPr>
          <p:cNvSpPr txBox="1"/>
          <p:nvPr/>
        </p:nvSpPr>
        <p:spPr>
          <a:xfrm>
            <a:off x="10144530" y="6035754"/>
            <a:ext cx="429325" cy="307777"/>
          </a:xfrm>
          <a:prstGeom prst="rect">
            <a:avLst/>
          </a:prstGeom>
          <a:noFill/>
        </p:spPr>
        <p:txBody>
          <a:bodyPr wrap="square" rtlCol="0">
            <a:spAutoFit/>
          </a:bodyPr>
          <a:lstStyle/>
          <a:p>
            <a:pPr algn="ctr"/>
            <a:r>
              <a:rPr lang="en-US" sz="1400" dirty="0"/>
              <a:t>16</a:t>
            </a:r>
          </a:p>
        </p:txBody>
      </p:sp>
    </p:spTree>
    <p:extLst>
      <p:ext uri="{BB962C8B-B14F-4D97-AF65-F5344CB8AC3E}">
        <p14:creationId xmlns:p14="http://schemas.microsoft.com/office/powerpoint/2010/main" val="2566449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05F7-B8DC-D54F-B37D-0680AFA8601B}"/>
              </a:ext>
            </a:extLst>
          </p:cNvPr>
          <p:cNvSpPr>
            <a:spLocks noGrp="1"/>
          </p:cNvSpPr>
          <p:nvPr>
            <p:ph type="title"/>
          </p:nvPr>
        </p:nvSpPr>
        <p:spPr/>
        <p:txBody>
          <a:bodyPr>
            <a:normAutofit/>
          </a:bodyPr>
          <a:lstStyle/>
          <a:p>
            <a:pPr algn="ctr"/>
            <a:r>
              <a:rPr lang="en-US" sz="3600" dirty="0">
                <a:effectLst/>
                <a:ea typeface="DengXian" panose="02010600030101010101" pitchFamily="2" charset="-122"/>
              </a:rPr>
              <a:t>Midlife subclinical CVD measures</a:t>
            </a:r>
            <a:endParaRPr lang="en-US" sz="3600" dirty="0"/>
          </a:p>
        </p:txBody>
      </p:sp>
      <p:sp>
        <p:nvSpPr>
          <p:cNvPr id="3" name="Content Placeholder 2">
            <a:extLst>
              <a:ext uri="{FF2B5EF4-FFF2-40B4-BE49-F238E27FC236}">
                <a16:creationId xmlns:a16="http://schemas.microsoft.com/office/drawing/2014/main" id="{6310FD5F-5D1C-30CE-0E3A-00A3A6491B65}"/>
              </a:ext>
            </a:extLst>
          </p:cNvPr>
          <p:cNvSpPr>
            <a:spLocks noGrp="1"/>
          </p:cNvSpPr>
          <p:nvPr>
            <p:ph idx="1"/>
          </p:nvPr>
        </p:nvSpPr>
        <p:spPr/>
        <p:txBody>
          <a:bodyPr>
            <a:normAutofit/>
          </a:bodyPr>
          <a:lstStyle/>
          <a:p>
            <a:r>
              <a:rPr lang="en-US" sz="2400" dirty="0">
                <a:latin typeface="Aptos Light" panose="020B0004020202020204" pitchFamily="34" charset="0"/>
                <a:ea typeface="DengXian" panose="02010600030101010101" pitchFamily="2" charset="-122"/>
              </a:rPr>
              <a:t>M</a:t>
            </a:r>
            <a:r>
              <a:rPr lang="en-US" sz="2400" dirty="0">
                <a:effectLst/>
                <a:latin typeface="Aptos Light" panose="020B0004020202020204" pitchFamily="34" charset="0"/>
                <a:ea typeface="DengXian" panose="02010600030101010101" pitchFamily="2" charset="-122"/>
              </a:rPr>
              <a:t>idlife subclinical cardiac structure</a:t>
            </a:r>
          </a:p>
          <a:p>
            <a:pPr lvl="1"/>
            <a:r>
              <a:rPr lang="en-US" sz="2000" dirty="0">
                <a:effectLst/>
                <a:latin typeface="Aptos Light" panose="020B0004020202020204" pitchFamily="34" charset="0"/>
                <a:ea typeface="DengXian" panose="02010600030101010101" pitchFamily="2" charset="-122"/>
              </a:rPr>
              <a:t>left ventricular (LV) mass index (LVMI)</a:t>
            </a:r>
          </a:p>
          <a:p>
            <a:pPr lvl="1"/>
            <a:r>
              <a:rPr lang="en-US" sz="2000" dirty="0">
                <a:effectLst/>
                <a:latin typeface="Aptos Light" panose="020B0004020202020204" pitchFamily="34" charset="0"/>
                <a:ea typeface="DengXian" panose="02010600030101010101" pitchFamily="2" charset="-122"/>
              </a:rPr>
              <a:t>relative wall thickness (RWT)</a:t>
            </a:r>
          </a:p>
          <a:p>
            <a:pPr lvl="1"/>
            <a:r>
              <a:rPr lang="en-US" sz="2000" dirty="0">
                <a:effectLst/>
                <a:latin typeface="Aptos Light" panose="020B0004020202020204" pitchFamily="34" charset="0"/>
                <a:ea typeface="DengXian" panose="02010600030101010101" pitchFamily="2" charset="-122"/>
              </a:rPr>
              <a:t>left ventricular geometry (LVG)</a:t>
            </a:r>
          </a:p>
          <a:p>
            <a:r>
              <a:rPr lang="en-US" sz="2400" dirty="0">
                <a:latin typeface="Aptos Light" panose="020B0004020202020204" pitchFamily="34" charset="0"/>
                <a:ea typeface="DengXian" panose="02010600030101010101" pitchFamily="2" charset="-122"/>
              </a:rPr>
              <a:t>M</a:t>
            </a:r>
            <a:r>
              <a:rPr lang="en-US" sz="2400" dirty="0">
                <a:effectLst/>
                <a:latin typeface="Aptos Light" panose="020B0004020202020204" pitchFamily="34" charset="0"/>
                <a:ea typeface="DengXian" panose="02010600030101010101" pitchFamily="2" charset="-122"/>
              </a:rPr>
              <a:t>idlife s</a:t>
            </a:r>
            <a:r>
              <a:rPr lang="en-US" sz="2400" dirty="0">
                <a:latin typeface="Aptos Light" panose="020B0004020202020204" pitchFamily="34" charset="0"/>
              </a:rPr>
              <a:t>ubclinical atherosclerosis </a:t>
            </a:r>
          </a:p>
          <a:p>
            <a:pPr lvl="1"/>
            <a:r>
              <a:rPr lang="en-US" sz="2000" dirty="0">
                <a:latin typeface="Aptos Light" panose="020B0004020202020204" pitchFamily="34" charset="0"/>
              </a:rPr>
              <a:t>Carotid intima media thickness (</a:t>
            </a:r>
            <a:r>
              <a:rPr lang="en-US" sz="2000" dirty="0" err="1">
                <a:latin typeface="Aptos Light" panose="020B0004020202020204" pitchFamily="34" charset="0"/>
              </a:rPr>
              <a:t>cIMT</a:t>
            </a:r>
            <a:r>
              <a:rPr lang="en-US" sz="2000" dirty="0">
                <a:latin typeface="Aptos Light" panose="020B0004020202020204" pitchFamily="34" charset="0"/>
              </a:rPr>
              <a:t>)</a:t>
            </a:r>
          </a:p>
        </p:txBody>
      </p:sp>
    </p:spTree>
    <p:extLst>
      <p:ext uri="{BB962C8B-B14F-4D97-AF65-F5344CB8AC3E}">
        <p14:creationId xmlns:p14="http://schemas.microsoft.com/office/powerpoint/2010/main" val="362719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3DADD-E895-0755-C6D6-221546C76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1DAB2C-9630-59C0-22CE-30FADB2825CD}"/>
              </a:ext>
            </a:extLst>
          </p:cNvPr>
          <p:cNvSpPr>
            <a:spLocks noGrp="1"/>
          </p:cNvSpPr>
          <p:nvPr>
            <p:ph type="title"/>
          </p:nvPr>
        </p:nvSpPr>
        <p:spPr/>
        <p:txBody>
          <a:bodyPr>
            <a:normAutofit/>
          </a:bodyPr>
          <a:lstStyle/>
          <a:p>
            <a:pPr algn="ctr"/>
            <a:r>
              <a:rPr lang="en-US" sz="3600" dirty="0"/>
              <a:t>Aging-related molecular features in chronic diseases</a:t>
            </a:r>
          </a:p>
        </p:txBody>
      </p:sp>
      <p:sp>
        <p:nvSpPr>
          <p:cNvPr id="3" name="Content Placeholder 2">
            <a:extLst>
              <a:ext uri="{FF2B5EF4-FFF2-40B4-BE49-F238E27FC236}">
                <a16:creationId xmlns:a16="http://schemas.microsoft.com/office/drawing/2014/main" id="{63B89DE5-5C92-DA24-AC6E-24ABE5B8BFF1}"/>
              </a:ext>
            </a:extLst>
          </p:cNvPr>
          <p:cNvSpPr>
            <a:spLocks noGrp="1"/>
          </p:cNvSpPr>
          <p:nvPr>
            <p:ph idx="1"/>
          </p:nvPr>
        </p:nvSpPr>
        <p:spPr/>
        <p:txBody>
          <a:bodyPr>
            <a:normAutofit/>
          </a:bodyPr>
          <a:lstStyle/>
          <a:p>
            <a:r>
              <a:rPr lang="en-US" dirty="0">
                <a:latin typeface="Aptos Light" panose="020B0004020202020204" pitchFamily="34" charset="0"/>
              </a:rPr>
              <a:t>Part 1. Clinical and molecular consequences of </a:t>
            </a:r>
            <a:r>
              <a:rPr lang="en-US" b="1" dirty="0">
                <a:latin typeface="Aptos Light" panose="020B0004020202020204" pitchFamily="34" charset="0"/>
              </a:rPr>
              <a:t>clonal hematopoiesis of indeterminate potential (CHIP)</a:t>
            </a:r>
            <a:r>
              <a:rPr lang="en-US" dirty="0">
                <a:latin typeface="Aptos Light" panose="020B0004020202020204" pitchFamily="34" charset="0"/>
              </a:rPr>
              <a:t> in chronic kidney disease (CKD)</a:t>
            </a:r>
          </a:p>
          <a:p>
            <a:r>
              <a:rPr lang="en-US" dirty="0">
                <a:latin typeface="Aptos Light" panose="020B0004020202020204" pitchFamily="34" charset="0"/>
              </a:rPr>
              <a:t>Part 2. </a:t>
            </a:r>
            <a:r>
              <a:rPr lang="en-US" b="1" dirty="0">
                <a:latin typeface="Aptos Light" panose="020B0004020202020204" pitchFamily="34" charset="0"/>
              </a:rPr>
              <a:t>Epigenetic aging </a:t>
            </a:r>
            <a:r>
              <a:rPr lang="en-US" dirty="0">
                <a:latin typeface="Aptos Light" panose="020B0004020202020204" pitchFamily="34" charset="0"/>
              </a:rPr>
              <a:t>and brain and heart health in midlife</a:t>
            </a:r>
          </a:p>
          <a:p>
            <a:endParaRPr lang="en-US" dirty="0">
              <a:latin typeface="Aptos Light" panose="020B0004020202020204" pitchFamily="34" charset="0"/>
            </a:endParaRPr>
          </a:p>
          <a:p>
            <a:endParaRPr lang="en-US" dirty="0">
              <a:latin typeface="Aptos Light" panose="020B0004020202020204" pitchFamily="34" charset="0"/>
            </a:endParaRPr>
          </a:p>
        </p:txBody>
      </p:sp>
      <p:pic>
        <p:nvPicPr>
          <p:cNvPr id="4" name="Picture 3" descr="A blue text on a black background&#10;&#10;Description automatically generated with low confidence">
            <a:extLst>
              <a:ext uri="{FF2B5EF4-FFF2-40B4-BE49-F238E27FC236}">
                <a16:creationId xmlns:a16="http://schemas.microsoft.com/office/drawing/2014/main" id="{0D9E3BCD-72E8-5F61-D151-304651A1E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Tree>
    <p:extLst>
      <p:ext uri="{BB962C8B-B14F-4D97-AF65-F5344CB8AC3E}">
        <p14:creationId xmlns:p14="http://schemas.microsoft.com/office/powerpoint/2010/main" val="2329078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diagram with blue dots&#10;&#10;AI-generated content may be incorrect.">
            <a:extLst>
              <a:ext uri="{FF2B5EF4-FFF2-40B4-BE49-F238E27FC236}">
                <a16:creationId xmlns:a16="http://schemas.microsoft.com/office/drawing/2014/main" id="{731EDFCB-4A6F-4848-944D-445086331763}"/>
              </a:ext>
            </a:extLst>
          </p:cNvPr>
          <p:cNvPicPr>
            <a:picLocks noChangeAspect="1"/>
          </p:cNvPicPr>
          <p:nvPr/>
        </p:nvPicPr>
        <p:blipFill>
          <a:blip r:embed="rId3">
            <a:extLst>
              <a:ext uri="{28A0092B-C50C-407E-A947-70E740481C1C}">
                <a14:useLocalDpi xmlns:a14="http://schemas.microsoft.com/office/drawing/2010/main" val="0"/>
              </a:ext>
            </a:extLst>
          </a:blip>
          <a:srcRect t="10567"/>
          <a:stretch>
            <a:fillRect/>
          </a:stretch>
        </p:blipFill>
        <p:spPr>
          <a:xfrm>
            <a:off x="8129727" y="4246718"/>
            <a:ext cx="2763909" cy="2471845"/>
          </a:xfrm>
          <a:prstGeom prst="rect">
            <a:avLst/>
          </a:prstGeom>
        </p:spPr>
      </p:pic>
      <p:pic>
        <p:nvPicPr>
          <p:cNvPr id="33" name="Picture 32" descr="A graph of colored lines&#10;&#10;AI-generated content may be incorrect.">
            <a:extLst>
              <a:ext uri="{FF2B5EF4-FFF2-40B4-BE49-F238E27FC236}">
                <a16:creationId xmlns:a16="http://schemas.microsoft.com/office/drawing/2014/main" id="{D07A6F6C-280E-7C13-9A37-4119FEBC8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083" y="4190098"/>
            <a:ext cx="2599481" cy="2711010"/>
          </a:xfrm>
          <a:prstGeom prst="rect">
            <a:avLst/>
          </a:prstGeom>
        </p:spPr>
      </p:pic>
      <p:sp>
        <p:nvSpPr>
          <p:cNvPr id="4" name="Rectangle 3">
            <a:extLst>
              <a:ext uri="{FF2B5EF4-FFF2-40B4-BE49-F238E27FC236}">
                <a16:creationId xmlns:a16="http://schemas.microsoft.com/office/drawing/2014/main" id="{741CB7FB-6168-1AB2-A62C-EFE339E62DAF}"/>
              </a:ext>
            </a:extLst>
          </p:cNvPr>
          <p:cNvSpPr/>
          <p:nvPr/>
        </p:nvSpPr>
        <p:spPr>
          <a:xfrm>
            <a:off x="3314001" y="2638997"/>
            <a:ext cx="7579636" cy="11180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sp>
        <p:nvSpPr>
          <p:cNvPr id="3" name="Rectangle 2">
            <a:extLst>
              <a:ext uri="{FF2B5EF4-FFF2-40B4-BE49-F238E27FC236}">
                <a16:creationId xmlns:a16="http://schemas.microsoft.com/office/drawing/2014/main" id="{011ECB08-0025-73E3-A20C-76560041D52C}"/>
              </a:ext>
            </a:extLst>
          </p:cNvPr>
          <p:cNvSpPr/>
          <p:nvPr/>
        </p:nvSpPr>
        <p:spPr>
          <a:xfrm>
            <a:off x="3371772" y="1518662"/>
            <a:ext cx="7522492" cy="1118084"/>
          </a:xfrm>
          <a:prstGeom prst="rect">
            <a:avLst/>
          </a:prstGeom>
          <a:solidFill>
            <a:srgbClr val="C1E5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Light" panose="020B0004020202020204" pitchFamily="34" charset="0"/>
            </a:endParaRPr>
          </a:p>
        </p:txBody>
      </p:sp>
      <p:sp>
        <p:nvSpPr>
          <p:cNvPr id="2" name="Title 1">
            <a:extLst>
              <a:ext uri="{FF2B5EF4-FFF2-40B4-BE49-F238E27FC236}">
                <a16:creationId xmlns:a16="http://schemas.microsoft.com/office/drawing/2014/main" id="{79CD0F08-6ACD-A2D7-79B6-E9039BA18712}"/>
              </a:ext>
            </a:extLst>
          </p:cNvPr>
          <p:cNvSpPr>
            <a:spLocks noGrp="1"/>
          </p:cNvSpPr>
          <p:nvPr>
            <p:ph type="title"/>
          </p:nvPr>
        </p:nvSpPr>
        <p:spPr/>
        <p:txBody>
          <a:bodyPr>
            <a:normAutofit/>
          </a:bodyPr>
          <a:lstStyle/>
          <a:p>
            <a:pPr algn="ctr"/>
            <a:r>
              <a:rPr lang="en-US" sz="3600" dirty="0"/>
              <a:t>Construct metabolomic signatures for each childhood CVRF burden</a:t>
            </a:r>
          </a:p>
        </p:txBody>
      </p:sp>
      <p:pic>
        <p:nvPicPr>
          <p:cNvPr id="18" name="Graphic 17" descr="Group outline">
            <a:extLst>
              <a:ext uri="{FF2B5EF4-FFF2-40B4-BE49-F238E27FC236}">
                <a16:creationId xmlns:a16="http://schemas.microsoft.com/office/drawing/2014/main" id="{525C0978-5B9C-A210-EEFA-388995CCFF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4475" y="1491449"/>
            <a:ext cx="914400" cy="914400"/>
          </a:xfrm>
          <a:prstGeom prst="rect">
            <a:avLst/>
          </a:prstGeom>
        </p:spPr>
      </p:pic>
      <p:sp>
        <p:nvSpPr>
          <p:cNvPr id="19" name="TextBox 18">
            <a:extLst>
              <a:ext uri="{FF2B5EF4-FFF2-40B4-BE49-F238E27FC236}">
                <a16:creationId xmlns:a16="http://schemas.microsoft.com/office/drawing/2014/main" id="{57740A75-E282-79BA-CC48-84D9E328E56D}"/>
              </a:ext>
            </a:extLst>
          </p:cNvPr>
          <p:cNvSpPr txBox="1"/>
          <p:nvPr/>
        </p:nvSpPr>
        <p:spPr>
          <a:xfrm>
            <a:off x="1652166" y="2412338"/>
            <a:ext cx="1717375" cy="923330"/>
          </a:xfrm>
          <a:prstGeom prst="rect">
            <a:avLst/>
          </a:prstGeom>
          <a:noFill/>
        </p:spPr>
        <p:txBody>
          <a:bodyPr wrap="square">
            <a:spAutoFit/>
          </a:bodyPr>
          <a:lstStyle/>
          <a:p>
            <a:pPr algn="ctr"/>
            <a:r>
              <a:rPr lang="en-US" dirty="0">
                <a:latin typeface="Aptos Light" panose="020B0004020202020204" pitchFamily="34" charset="0"/>
                <a:ea typeface="DengXian" panose="02010600030101010101" pitchFamily="2" charset="-122"/>
              </a:rPr>
              <a:t>Pre-selected independent CpG = 15,113</a:t>
            </a:r>
            <a:endParaRPr lang="en-US" dirty="0">
              <a:latin typeface="Aptos Light" panose="020B0004020202020204" pitchFamily="34" charset="0"/>
            </a:endParaRPr>
          </a:p>
        </p:txBody>
      </p:sp>
      <p:pic>
        <p:nvPicPr>
          <p:cNvPr id="20" name="Graphic 19" descr="Group outline">
            <a:extLst>
              <a:ext uri="{FF2B5EF4-FFF2-40B4-BE49-F238E27FC236}">
                <a16:creationId xmlns:a16="http://schemas.microsoft.com/office/drawing/2014/main" id="{3365D9E2-3C7B-B9E6-44D0-B215A4BBD4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240" y="1624555"/>
            <a:ext cx="914400" cy="914400"/>
          </a:xfrm>
          <a:prstGeom prst="rect">
            <a:avLst/>
          </a:prstGeom>
        </p:spPr>
      </p:pic>
      <p:sp>
        <p:nvSpPr>
          <p:cNvPr id="21" name="TextBox 20">
            <a:extLst>
              <a:ext uri="{FF2B5EF4-FFF2-40B4-BE49-F238E27FC236}">
                <a16:creationId xmlns:a16="http://schemas.microsoft.com/office/drawing/2014/main" id="{E9D9A81F-C128-2815-04CC-9A62792FC5EA}"/>
              </a:ext>
            </a:extLst>
          </p:cNvPr>
          <p:cNvSpPr txBox="1"/>
          <p:nvPr/>
        </p:nvSpPr>
        <p:spPr>
          <a:xfrm>
            <a:off x="5546301" y="2227378"/>
            <a:ext cx="782574" cy="369332"/>
          </a:xfrm>
          <a:prstGeom prst="rect">
            <a:avLst/>
          </a:prstGeom>
          <a:noFill/>
        </p:spPr>
        <p:txBody>
          <a:bodyPr wrap="square">
            <a:spAutoFit/>
          </a:bodyPr>
          <a:lstStyle/>
          <a:p>
            <a:r>
              <a:rPr lang="en-US" sz="1800" dirty="0">
                <a:effectLst/>
                <a:latin typeface="Aptos Light" panose="020B0004020202020204" pitchFamily="34" charset="0"/>
                <a:ea typeface="DengXian" panose="02010600030101010101" pitchFamily="2" charset="-122"/>
              </a:rPr>
              <a:t>~70%</a:t>
            </a:r>
            <a:endParaRPr lang="en-US" dirty="0">
              <a:latin typeface="Aptos Light" panose="020B0004020202020204" pitchFamily="34" charset="0"/>
            </a:endParaRPr>
          </a:p>
        </p:txBody>
      </p:sp>
      <p:pic>
        <p:nvPicPr>
          <p:cNvPr id="22" name="Graphic 21" descr="Group outline">
            <a:extLst>
              <a:ext uri="{FF2B5EF4-FFF2-40B4-BE49-F238E27FC236}">
                <a16:creationId xmlns:a16="http://schemas.microsoft.com/office/drawing/2014/main" id="{AFC56D10-95EA-FD0C-0D38-F4BC1279A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4856" y="2626995"/>
            <a:ext cx="914400" cy="914400"/>
          </a:xfrm>
          <a:prstGeom prst="rect">
            <a:avLst/>
          </a:prstGeom>
        </p:spPr>
      </p:pic>
      <p:sp>
        <p:nvSpPr>
          <p:cNvPr id="23" name="TextBox 22">
            <a:extLst>
              <a:ext uri="{FF2B5EF4-FFF2-40B4-BE49-F238E27FC236}">
                <a16:creationId xmlns:a16="http://schemas.microsoft.com/office/drawing/2014/main" id="{08D1FCCF-6EF4-4CE7-0704-7039B89DCEBB}"/>
              </a:ext>
            </a:extLst>
          </p:cNvPr>
          <p:cNvSpPr txBox="1"/>
          <p:nvPr/>
        </p:nvSpPr>
        <p:spPr>
          <a:xfrm>
            <a:off x="5546682" y="3362924"/>
            <a:ext cx="795022" cy="369332"/>
          </a:xfrm>
          <a:prstGeom prst="rect">
            <a:avLst/>
          </a:prstGeom>
          <a:noFill/>
        </p:spPr>
        <p:txBody>
          <a:bodyPr wrap="square">
            <a:spAutoFit/>
          </a:bodyPr>
          <a:lstStyle/>
          <a:p>
            <a:r>
              <a:rPr lang="en-US" dirty="0">
                <a:latin typeface="Aptos Light" panose="020B0004020202020204" pitchFamily="34" charset="0"/>
                <a:ea typeface="DengXian" panose="02010600030101010101" pitchFamily="2" charset="-122"/>
              </a:rPr>
              <a:t>~3</a:t>
            </a:r>
            <a:r>
              <a:rPr lang="en-US" sz="1800" dirty="0">
                <a:effectLst/>
                <a:latin typeface="Aptos Light" panose="020B0004020202020204" pitchFamily="34" charset="0"/>
                <a:ea typeface="DengXian" panose="02010600030101010101" pitchFamily="2" charset="-122"/>
              </a:rPr>
              <a:t>0%</a:t>
            </a:r>
            <a:endParaRPr lang="en-US" dirty="0">
              <a:latin typeface="Aptos Light" panose="020B0004020202020204" pitchFamily="34" charset="0"/>
            </a:endParaRPr>
          </a:p>
        </p:txBody>
      </p:sp>
      <p:sp>
        <p:nvSpPr>
          <p:cNvPr id="24" name="TextBox 23">
            <a:extLst>
              <a:ext uri="{FF2B5EF4-FFF2-40B4-BE49-F238E27FC236}">
                <a16:creationId xmlns:a16="http://schemas.microsoft.com/office/drawing/2014/main" id="{EC161368-0EC3-4E9E-C335-F196FD66786E}"/>
              </a:ext>
            </a:extLst>
          </p:cNvPr>
          <p:cNvSpPr txBox="1"/>
          <p:nvPr/>
        </p:nvSpPr>
        <p:spPr>
          <a:xfrm>
            <a:off x="4215210" y="1619345"/>
            <a:ext cx="1530735" cy="923330"/>
          </a:xfrm>
          <a:prstGeom prst="rect">
            <a:avLst/>
          </a:prstGeom>
          <a:noFill/>
        </p:spPr>
        <p:txBody>
          <a:bodyPr wrap="square">
            <a:spAutoFit/>
          </a:bodyPr>
          <a:lstStyle/>
          <a:p>
            <a:r>
              <a:rPr lang="en-US" b="1" dirty="0">
                <a:latin typeface="Aptos Light" panose="020B0004020202020204" pitchFamily="34" charset="0"/>
                <a:ea typeface="DengXian" panose="02010600030101010101" pitchFamily="2" charset="-122"/>
              </a:rPr>
              <a:t>Training Set</a:t>
            </a:r>
            <a:endParaRPr lang="en-US" dirty="0">
              <a:latin typeface="Aptos Light" panose="020B0004020202020204" pitchFamily="34" charset="0"/>
              <a:ea typeface="DengXian" panose="02010600030101010101" pitchFamily="2" charset="-122"/>
            </a:endParaRPr>
          </a:p>
          <a:p>
            <a:r>
              <a:rPr lang="en-US" dirty="0">
                <a:latin typeface="Aptos Light" panose="020B0004020202020204" pitchFamily="34" charset="0"/>
                <a:ea typeface="DengXian" panose="02010600030101010101" pitchFamily="2" charset="-122"/>
              </a:rPr>
              <a:t>Construct signature</a:t>
            </a:r>
            <a:endParaRPr lang="en-US" dirty="0">
              <a:latin typeface="Aptos Light" panose="020B0004020202020204" pitchFamily="34" charset="0"/>
            </a:endParaRPr>
          </a:p>
        </p:txBody>
      </p:sp>
      <p:sp>
        <p:nvSpPr>
          <p:cNvPr id="25" name="TextBox 24">
            <a:extLst>
              <a:ext uri="{FF2B5EF4-FFF2-40B4-BE49-F238E27FC236}">
                <a16:creationId xmlns:a16="http://schemas.microsoft.com/office/drawing/2014/main" id="{F78C7DE7-2002-3A4A-0165-FB51B1ECBD6F}"/>
              </a:ext>
            </a:extLst>
          </p:cNvPr>
          <p:cNvSpPr txBox="1"/>
          <p:nvPr/>
        </p:nvSpPr>
        <p:spPr>
          <a:xfrm>
            <a:off x="4215210" y="2752325"/>
            <a:ext cx="1298325" cy="923330"/>
          </a:xfrm>
          <a:prstGeom prst="rect">
            <a:avLst/>
          </a:prstGeom>
          <a:noFill/>
        </p:spPr>
        <p:txBody>
          <a:bodyPr wrap="square">
            <a:spAutoFit/>
          </a:bodyPr>
          <a:lstStyle/>
          <a:p>
            <a:r>
              <a:rPr lang="en-US" b="1" dirty="0">
                <a:latin typeface="Aptos Light" panose="020B0004020202020204" pitchFamily="34" charset="0"/>
                <a:ea typeface="DengXian" panose="02010600030101010101" pitchFamily="2" charset="-122"/>
              </a:rPr>
              <a:t>Test Set</a:t>
            </a:r>
          </a:p>
          <a:p>
            <a:r>
              <a:rPr lang="en-US" dirty="0">
                <a:latin typeface="Aptos Light" panose="020B0004020202020204" pitchFamily="34" charset="0"/>
                <a:ea typeface="DengXian" panose="02010600030101010101" pitchFamily="2" charset="-122"/>
              </a:rPr>
              <a:t>Apply signature </a:t>
            </a:r>
            <a:endParaRPr lang="en-US" dirty="0">
              <a:latin typeface="Aptos Light" panose="020B0004020202020204" pitchFamily="34" charset="0"/>
            </a:endParaRPr>
          </a:p>
        </p:txBody>
      </p:sp>
      <p:sp>
        <p:nvSpPr>
          <p:cNvPr id="26" name="TextBox 25">
            <a:extLst>
              <a:ext uri="{FF2B5EF4-FFF2-40B4-BE49-F238E27FC236}">
                <a16:creationId xmlns:a16="http://schemas.microsoft.com/office/drawing/2014/main" id="{41100361-8902-FF3F-BE4F-5CFF06B76408}"/>
              </a:ext>
            </a:extLst>
          </p:cNvPr>
          <p:cNvSpPr txBox="1"/>
          <p:nvPr/>
        </p:nvSpPr>
        <p:spPr>
          <a:xfrm>
            <a:off x="6708273" y="1613921"/>
            <a:ext cx="4662756" cy="923330"/>
          </a:xfrm>
          <a:prstGeom prst="rect">
            <a:avLst/>
          </a:prstGeom>
          <a:noFill/>
        </p:spPr>
        <p:txBody>
          <a:bodyPr wrap="square">
            <a:spAutoFit/>
          </a:bodyPr>
          <a:lstStyle/>
          <a:p>
            <a:r>
              <a:rPr lang="en-US" sz="1800" dirty="0">
                <a:effectLst/>
                <a:latin typeface="Aptos Light" panose="020B0004020202020204" pitchFamily="34" charset="0"/>
                <a:ea typeface="DengXian" panose="02010600030101010101" pitchFamily="2" charset="-122"/>
              </a:rPr>
              <a:t>Elastic net regression</a:t>
            </a:r>
          </a:p>
          <a:p>
            <a:pPr marL="285750" indent="-285750">
              <a:buFont typeface="Arial" panose="020B0604020202020204" pitchFamily="34" charset="0"/>
              <a:buChar char="•"/>
            </a:pPr>
            <a:r>
              <a:rPr lang="en-US" dirty="0">
                <a:latin typeface="Aptos Light" panose="020B0004020202020204" pitchFamily="34" charset="0"/>
                <a:ea typeface="DengXian" panose="02010600030101010101" pitchFamily="2" charset="-122"/>
              </a:rPr>
              <a:t>Parameter selection</a:t>
            </a:r>
          </a:p>
          <a:p>
            <a:r>
              <a:rPr lang="en-US" dirty="0">
                <a:latin typeface="Aptos Light" panose="020B0004020202020204" pitchFamily="34" charset="0"/>
                <a:ea typeface="DengXian" panose="02010600030101010101" pitchFamily="2" charset="-122"/>
              </a:rPr>
              <a:t>      (10-fold cross-validation)</a:t>
            </a:r>
          </a:p>
        </p:txBody>
      </p:sp>
      <p:sp>
        <p:nvSpPr>
          <p:cNvPr id="27" name="TextBox 26">
            <a:extLst>
              <a:ext uri="{FF2B5EF4-FFF2-40B4-BE49-F238E27FC236}">
                <a16:creationId xmlns:a16="http://schemas.microsoft.com/office/drawing/2014/main" id="{CD8FC846-EBF4-CF46-5C81-CBE623517C28}"/>
              </a:ext>
            </a:extLst>
          </p:cNvPr>
          <p:cNvSpPr txBox="1"/>
          <p:nvPr/>
        </p:nvSpPr>
        <p:spPr>
          <a:xfrm>
            <a:off x="6634622" y="2794659"/>
            <a:ext cx="315788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Aptos Light" panose="020B0004020202020204" pitchFamily="34" charset="0"/>
                <a:ea typeface="DengXian" panose="02010600030101010101" pitchFamily="2" charset="-122"/>
              </a:rPr>
              <a:t>Performance evaluation</a:t>
            </a:r>
          </a:p>
          <a:p>
            <a:pPr marL="285750" indent="-285750">
              <a:buFont typeface="Arial" panose="020B0604020202020204" pitchFamily="34" charset="0"/>
              <a:buChar char="•"/>
            </a:pPr>
            <a:r>
              <a:rPr lang="en-US" dirty="0">
                <a:latin typeface="Aptos Light" panose="020B0004020202020204" pitchFamily="34" charset="0"/>
                <a:ea typeface="DengXian" panose="02010600030101010101" pitchFamily="2" charset="-122"/>
              </a:rPr>
              <a:t>Association with subclinical CVD measures</a:t>
            </a:r>
          </a:p>
        </p:txBody>
      </p:sp>
      <p:pic>
        <p:nvPicPr>
          <p:cNvPr id="28" name="Picture 27" descr="A graph showing a bar graph&#10;&#10;AI-generated content may be incorrect.">
            <a:extLst>
              <a:ext uri="{FF2B5EF4-FFF2-40B4-BE49-F238E27FC236}">
                <a16:creationId xmlns:a16="http://schemas.microsoft.com/office/drawing/2014/main" id="{5B3D6EFE-C685-6758-C907-1A298882BCBC}"/>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rcRect l="27157" t="3056" b="1"/>
          <a:stretch>
            <a:fillRect/>
          </a:stretch>
        </p:blipFill>
        <p:spPr>
          <a:xfrm>
            <a:off x="5652863" y="4241573"/>
            <a:ext cx="2300289" cy="2296033"/>
          </a:xfrm>
          <a:prstGeom prst="rect">
            <a:avLst/>
          </a:prstGeom>
        </p:spPr>
      </p:pic>
      <p:sp>
        <p:nvSpPr>
          <p:cNvPr id="29" name="TextBox 28">
            <a:extLst>
              <a:ext uri="{FF2B5EF4-FFF2-40B4-BE49-F238E27FC236}">
                <a16:creationId xmlns:a16="http://schemas.microsoft.com/office/drawing/2014/main" id="{B3E68323-5E0C-F62B-3B76-2A95012BB2E8}"/>
              </a:ext>
            </a:extLst>
          </p:cNvPr>
          <p:cNvSpPr txBox="1"/>
          <p:nvPr/>
        </p:nvSpPr>
        <p:spPr>
          <a:xfrm>
            <a:off x="3039577" y="3895174"/>
            <a:ext cx="1729942" cy="369332"/>
          </a:xfrm>
          <a:prstGeom prst="rect">
            <a:avLst/>
          </a:prstGeom>
          <a:noFill/>
        </p:spPr>
        <p:txBody>
          <a:bodyPr wrap="square">
            <a:spAutoFit/>
          </a:bodyPr>
          <a:lstStyle/>
          <a:p>
            <a:r>
              <a:rPr lang="en-US" dirty="0">
                <a:latin typeface="Aptos Light" panose="020B0004020202020204" pitchFamily="34" charset="0"/>
                <a:ea typeface="DengXian" panose="02010600030101010101" pitchFamily="2" charset="-122"/>
              </a:rPr>
              <a:t>Model training</a:t>
            </a:r>
            <a:endParaRPr lang="en-US" dirty="0">
              <a:latin typeface="Aptos Light" panose="020B0004020202020204" pitchFamily="34" charset="0"/>
            </a:endParaRPr>
          </a:p>
        </p:txBody>
      </p:sp>
      <p:sp>
        <p:nvSpPr>
          <p:cNvPr id="30" name="TextBox 29">
            <a:extLst>
              <a:ext uri="{FF2B5EF4-FFF2-40B4-BE49-F238E27FC236}">
                <a16:creationId xmlns:a16="http://schemas.microsoft.com/office/drawing/2014/main" id="{6B70D07D-293D-3179-EF10-192770B16D67}"/>
              </a:ext>
            </a:extLst>
          </p:cNvPr>
          <p:cNvSpPr txBox="1"/>
          <p:nvPr/>
        </p:nvSpPr>
        <p:spPr>
          <a:xfrm>
            <a:off x="5938037" y="3938191"/>
            <a:ext cx="1729942" cy="369332"/>
          </a:xfrm>
          <a:prstGeom prst="rect">
            <a:avLst/>
          </a:prstGeom>
          <a:solidFill>
            <a:schemeClr val="bg1"/>
          </a:solidFill>
        </p:spPr>
        <p:txBody>
          <a:bodyPr wrap="square">
            <a:spAutoFit/>
          </a:bodyPr>
          <a:lstStyle/>
          <a:p>
            <a:pPr algn="ctr"/>
            <a:r>
              <a:rPr lang="en-US" dirty="0">
                <a:latin typeface="Aptos Light" panose="020B0004020202020204" pitchFamily="34" charset="0"/>
                <a:ea typeface="DengXian" panose="02010600030101010101" pitchFamily="2" charset="-122"/>
              </a:rPr>
              <a:t>Signature </a:t>
            </a:r>
            <a:endParaRPr lang="en-US" dirty="0">
              <a:latin typeface="Aptos Light" panose="020B0004020202020204" pitchFamily="34" charset="0"/>
            </a:endParaRPr>
          </a:p>
        </p:txBody>
      </p:sp>
      <p:sp>
        <p:nvSpPr>
          <p:cNvPr id="31" name="TextBox 30">
            <a:extLst>
              <a:ext uri="{FF2B5EF4-FFF2-40B4-BE49-F238E27FC236}">
                <a16:creationId xmlns:a16="http://schemas.microsoft.com/office/drawing/2014/main" id="{EBA5138F-8154-D2F4-7616-BAA552FDB604}"/>
              </a:ext>
            </a:extLst>
          </p:cNvPr>
          <p:cNvSpPr txBox="1"/>
          <p:nvPr/>
        </p:nvSpPr>
        <p:spPr>
          <a:xfrm>
            <a:off x="8794149" y="3908433"/>
            <a:ext cx="1729942" cy="369332"/>
          </a:xfrm>
          <a:prstGeom prst="rect">
            <a:avLst/>
          </a:prstGeom>
          <a:solidFill>
            <a:schemeClr val="bg1"/>
          </a:solidFill>
        </p:spPr>
        <p:txBody>
          <a:bodyPr wrap="square">
            <a:spAutoFit/>
          </a:bodyPr>
          <a:lstStyle/>
          <a:p>
            <a:pPr algn="ctr"/>
            <a:r>
              <a:rPr lang="en-US" dirty="0">
                <a:latin typeface="Aptos Light" panose="020B0004020202020204" pitchFamily="34" charset="0"/>
                <a:ea typeface="DengXian" panose="02010600030101010101" pitchFamily="2" charset="-122"/>
              </a:rPr>
              <a:t>Testing</a:t>
            </a:r>
            <a:endParaRPr lang="en-US" dirty="0">
              <a:latin typeface="Aptos Light" panose="020B0004020202020204" pitchFamily="34" charset="0"/>
            </a:endParaRPr>
          </a:p>
        </p:txBody>
      </p:sp>
      <p:sp>
        <p:nvSpPr>
          <p:cNvPr id="32" name="TextBox 31">
            <a:extLst>
              <a:ext uri="{FF2B5EF4-FFF2-40B4-BE49-F238E27FC236}">
                <a16:creationId xmlns:a16="http://schemas.microsoft.com/office/drawing/2014/main" id="{1837F098-916E-9E5D-B8F2-04329D69E5B1}"/>
              </a:ext>
            </a:extLst>
          </p:cNvPr>
          <p:cNvSpPr txBox="1"/>
          <p:nvPr/>
        </p:nvSpPr>
        <p:spPr>
          <a:xfrm>
            <a:off x="9100999" y="5884659"/>
            <a:ext cx="1729941" cy="369332"/>
          </a:xfrm>
          <a:prstGeom prst="rect">
            <a:avLst/>
          </a:prstGeom>
          <a:noFill/>
        </p:spPr>
        <p:txBody>
          <a:bodyPr wrap="square">
            <a:spAutoFit/>
          </a:bodyPr>
          <a:lstStyle/>
          <a:p>
            <a:r>
              <a:rPr lang="en-US" dirty="0" err="1">
                <a:latin typeface="Aptos Light" panose="020B0004020202020204" pitchFamily="34" charset="0"/>
                <a:ea typeface="DengXian" panose="02010600030101010101" pitchFamily="2" charset="-122"/>
              </a:rPr>
              <a:t>Corr.coef</a:t>
            </a:r>
            <a:r>
              <a:rPr lang="en-US" dirty="0">
                <a:latin typeface="Aptos Light" panose="020B0004020202020204" pitchFamily="34" charset="0"/>
                <a:ea typeface="DengXian" panose="02010600030101010101" pitchFamily="2" charset="-122"/>
              </a:rPr>
              <a:t>=0.11</a:t>
            </a:r>
            <a:endParaRPr lang="en-US" dirty="0">
              <a:latin typeface="Aptos Light" panose="020B0004020202020204" pitchFamily="34" charset="0"/>
            </a:endParaRPr>
          </a:p>
        </p:txBody>
      </p:sp>
      <p:sp>
        <p:nvSpPr>
          <p:cNvPr id="6" name="TextBox 5">
            <a:extLst>
              <a:ext uri="{FF2B5EF4-FFF2-40B4-BE49-F238E27FC236}">
                <a16:creationId xmlns:a16="http://schemas.microsoft.com/office/drawing/2014/main" id="{8F3E84BF-7977-C891-13A1-EDB90F563D8D}"/>
              </a:ext>
            </a:extLst>
          </p:cNvPr>
          <p:cNvSpPr txBox="1"/>
          <p:nvPr/>
        </p:nvSpPr>
        <p:spPr>
          <a:xfrm>
            <a:off x="196128" y="4972955"/>
            <a:ext cx="2223761" cy="923330"/>
          </a:xfrm>
          <a:prstGeom prst="rect">
            <a:avLst/>
          </a:prstGeom>
          <a:noFill/>
        </p:spPr>
        <p:txBody>
          <a:bodyPr wrap="square">
            <a:spAutoFit/>
          </a:bodyPr>
          <a:lstStyle/>
          <a:p>
            <a:pPr algn="ctr"/>
            <a:r>
              <a:rPr lang="en-US" dirty="0">
                <a:latin typeface="Aptos Light" panose="020B0004020202020204" pitchFamily="34" charset="0"/>
                <a:ea typeface="DengXian" panose="02010600030101010101" pitchFamily="2" charset="-122"/>
              </a:rPr>
              <a:t>Signature of</a:t>
            </a:r>
          </a:p>
          <a:p>
            <a:pPr algn="ctr"/>
            <a:r>
              <a:rPr lang="en-US" dirty="0">
                <a:latin typeface="Aptos Light" panose="020B0004020202020204" pitchFamily="34" charset="0"/>
                <a:ea typeface="DengXian" panose="02010600030101010101" pitchFamily="2" charset="-122"/>
              </a:rPr>
              <a:t>Childhood BMI burden</a:t>
            </a:r>
            <a:endParaRPr lang="en-US" dirty="0">
              <a:latin typeface="Aptos Light" panose="020B0004020202020204" pitchFamily="34" charset="0"/>
            </a:endParaRPr>
          </a:p>
        </p:txBody>
      </p:sp>
      <p:sp>
        <p:nvSpPr>
          <p:cNvPr id="7" name="TextBox 6">
            <a:extLst>
              <a:ext uri="{FF2B5EF4-FFF2-40B4-BE49-F238E27FC236}">
                <a16:creationId xmlns:a16="http://schemas.microsoft.com/office/drawing/2014/main" id="{671EC7A6-A822-28E7-8CA2-D5E3A7C70CA7}"/>
              </a:ext>
            </a:extLst>
          </p:cNvPr>
          <p:cNvSpPr txBox="1"/>
          <p:nvPr/>
        </p:nvSpPr>
        <p:spPr>
          <a:xfrm rot="5400000">
            <a:off x="10850465" y="4153909"/>
            <a:ext cx="2102030" cy="369332"/>
          </a:xfrm>
          <a:prstGeom prst="rect">
            <a:avLst/>
          </a:prstGeom>
          <a:noFill/>
        </p:spPr>
        <p:txBody>
          <a:bodyPr wrap="square">
            <a:spAutoFit/>
          </a:bodyPr>
          <a:lstStyle/>
          <a:p>
            <a:r>
              <a:rPr lang="en-US" dirty="0">
                <a:latin typeface="Aptos Light" panose="020B0004020202020204" pitchFamily="34" charset="0"/>
              </a:rPr>
              <a:t>Results aggregation</a:t>
            </a:r>
          </a:p>
        </p:txBody>
      </p:sp>
      <p:cxnSp>
        <p:nvCxnSpPr>
          <p:cNvPr id="45" name="Connector: Elbow 44">
            <a:extLst>
              <a:ext uri="{FF2B5EF4-FFF2-40B4-BE49-F238E27FC236}">
                <a16:creationId xmlns:a16="http://schemas.microsoft.com/office/drawing/2014/main" id="{62972BF2-6C2E-0EB1-A9B7-44AAA22FA59E}"/>
              </a:ext>
            </a:extLst>
          </p:cNvPr>
          <p:cNvCxnSpPr>
            <a:cxnSpLocks/>
          </p:cNvCxnSpPr>
          <p:nvPr/>
        </p:nvCxnSpPr>
        <p:spPr>
          <a:xfrm>
            <a:off x="11013390" y="3137116"/>
            <a:ext cx="12700" cy="2286000"/>
          </a:xfrm>
          <a:prstGeom prst="bentConnector3">
            <a:avLst>
              <a:gd name="adj1" fmla="val 5400000"/>
            </a:avLst>
          </a:prstGeom>
          <a:ln w="38100">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5B67F0CA-A55A-7B1E-5293-73756D1BAFA6}"/>
              </a:ext>
            </a:extLst>
          </p:cNvPr>
          <p:cNvSpPr txBox="1"/>
          <p:nvPr/>
        </p:nvSpPr>
        <p:spPr>
          <a:xfrm>
            <a:off x="402852" y="2389610"/>
            <a:ext cx="1403605" cy="923330"/>
          </a:xfrm>
          <a:prstGeom prst="rect">
            <a:avLst/>
          </a:prstGeom>
          <a:noFill/>
        </p:spPr>
        <p:txBody>
          <a:bodyPr wrap="square">
            <a:spAutoFit/>
          </a:bodyPr>
          <a:lstStyle/>
          <a:p>
            <a:pPr algn="ctr"/>
            <a:r>
              <a:rPr lang="en-US" sz="1800" dirty="0">
                <a:effectLst/>
                <a:latin typeface="Aptos Light" panose="020B0004020202020204" pitchFamily="34" charset="0"/>
                <a:ea typeface="DengXian" panose="02010600030101010101" pitchFamily="2" charset="-122"/>
              </a:rPr>
              <a:t>BHS</a:t>
            </a:r>
          </a:p>
          <a:p>
            <a:pPr algn="ctr"/>
            <a:r>
              <a:rPr lang="en-US" dirty="0">
                <a:latin typeface="Aptos Light" panose="020B0004020202020204" pitchFamily="34" charset="0"/>
                <a:ea typeface="DengXian" panose="02010600030101010101" pitchFamily="2" charset="-122"/>
              </a:rPr>
              <a:t>Participants</a:t>
            </a:r>
          </a:p>
          <a:p>
            <a:pPr algn="ctr"/>
            <a:r>
              <a:rPr lang="en-US" dirty="0">
                <a:latin typeface="Aptos Light" panose="020B0004020202020204" pitchFamily="34" charset="0"/>
                <a:ea typeface="DengXian" panose="02010600030101010101" pitchFamily="2" charset="-122"/>
              </a:rPr>
              <a:t>N= 1,213</a:t>
            </a:r>
          </a:p>
        </p:txBody>
      </p:sp>
      <p:sp>
        <p:nvSpPr>
          <p:cNvPr id="9" name="TextBox 8">
            <a:extLst>
              <a:ext uri="{FF2B5EF4-FFF2-40B4-BE49-F238E27FC236}">
                <a16:creationId xmlns:a16="http://schemas.microsoft.com/office/drawing/2014/main" id="{37BA24C4-AFFB-468E-15D7-46A57E37D126}"/>
              </a:ext>
            </a:extLst>
          </p:cNvPr>
          <p:cNvSpPr txBox="1"/>
          <p:nvPr/>
        </p:nvSpPr>
        <p:spPr>
          <a:xfrm>
            <a:off x="10527145" y="6558962"/>
            <a:ext cx="1971040" cy="307777"/>
          </a:xfrm>
          <a:prstGeom prst="rect">
            <a:avLst/>
          </a:prstGeom>
          <a:noFill/>
        </p:spPr>
        <p:txBody>
          <a:bodyPr wrap="square" rtlCol="0">
            <a:spAutoFit/>
          </a:bodyPr>
          <a:lstStyle/>
          <a:p>
            <a:r>
              <a:rPr lang="en-US" sz="1400" b="1" i="0" dirty="0">
                <a:solidFill>
                  <a:srgbClr val="222222"/>
                </a:solidFill>
                <a:effectLst/>
                <a:latin typeface="Aptos Light" panose="020B0004020202020204" pitchFamily="34" charset="0"/>
              </a:rPr>
              <a:t>Unpublished data</a:t>
            </a:r>
            <a:endParaRPr lang="en-US" sz="1400" b="1" dirty="0">
              <a:latin typeface="Aptos Light" panose="020B0004020202020204" pitchFamily="34" charset="0"/>
            </a:endParaRPr>
          </a:p>
        </p:txBody>
      </p:sp>
      <p:sp>
        <p:nvSpPr>
          <p:cNvPr id="5" name="Rectangle 4">
            <a:extLst>
              <a:ext uri="{FF2B5EF4-FFF2-40B4-BE49-F238E27FC236}">
                <a16:creationId xmlns:a16="http://schemas.microsoft.com/office/drawing/2014/main" id="{EB9A3B9F-9AB8-0B2B-D4CF-C4ABF469B5C6}"/>
              </a:ext>
            </a:extLst>
          </p:cNvPr>
          <p:cNvSpPr/>
          <p:nvPr/>
        </p:nvSpPr>
        <p:spPr>
          <a:xfrm>
            <a:off x="3301302" y="1518662"/>
            <a:ext cx="768335" cy="2238418"/>
          </a:xfrm>
          <a:prstGeom prst="rect">
            <a:avLst/>
          </a:prstGeom>
          <a:solidFill>
            <a:srgbClr val="7474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Light" panose="020B0004020202020204" pitchFamily="34" charset="0"/>
            </a:endParaRPr>
          </a:p>
        </p:txBody>
      </p:sp>
      <p:sp>
        <p:nvSpPr>
          <p:cNvPr id="13" name="TextBox 12">
            <a:extLst>
              <a:ext uri="{FF2B5EF4-FFF2-40B4-BE49-F238E27FC236}">
                <a16:creationId xmlns:a16="http://schemas.microsoft.com/office/drawing/2014/main" id="{5440050D-715F-9CB8-205D-954BFB8BAA3E}"/>
              </a:ext>
            </a:extLst>
          </p:cNvPr>
          <p:cNvSpPr txBox="1"/>
          <p:nvPr/>
        </p:nvSpPr>
        <p:spPr>
          <a:xfrm rot="16200000">
            <a:off x="2706037" y="2385284"/>
            <a:ext cx="1729942" cy="369332"/>
          </a:xfrm>
          <a:prstGeom prst="rect">
            <a:avLst/>
          </a:prstGeom>
          <a:noFill/>
        </p:spPr>
        <p:txBody>
          <a:bodyPr wrap="square">
            <a:spAutoFit/>
          </a:bodyPr>
          <a:lstStyle/>
          <a:p>
            <a:r>
              <a:rPr lang="en-US" b="1" dirty="0">
                <a:solidFill>
                  <a:schemeClr val="bg1"/>
                </a:solidFill>
                <a:latin typeface="Aptos Light" panose="020B0004020202020204" pitchFamily="34" charset="0"/>
                <a:ea typeface="DengXian" panose="02010600030101010101" pitchFamily="2" charset="-122"/>
              </a:rPr>
              <a:t>Bootstrapping</a:t>
            </a:r>
            <a:endParaRPr lang="en-US" b="1" dirty="0">
              <a:solidFill>
                <a:schemeClr val="bg1"/>
              </a:solidFill>
              <a:latin typeface="Aptos Light" panose="020B0004020202020204" pitchFamily="34" charset="0"/>
            </a:endParaRPr>
          </a:p>
        </p:txBody>
      </p:sp>
      <p:sp>
        <p:nvSpPr>
          <p:cNvPr id="14" name="TextBox 13">
            <a:extLst>
              <a:ext uri="{FF2B5EF4-FFF2-40B4-BE49-F238E27FC236}">
                <a16:creationId xmlns:a16="http://schemas.microsoft.com/office/drawing/2014/main" id="{062EC564-7FBC-448E-C04D-3179DC1FF87D}"/>
              </a:ext>
            </a:extLst>
          </p:cNvPr>
          <p:cNvSpPr txBox="1"/>
          <p:nvPr/>
        </p:nvSpPr>
        <p:spPr>
          <a:xfrm>
            <a:off x="5963526" y="5053232"/>
            <a:ext cx="1882252" cy="369332"/>
          </a:xfrm>
          <a:prstGeom prst="rect">
            <a:avLst/>
          </a:prstGeom>
          <a:noFill/>
        </p:spPr>
        <p:txBody>
          <a:bodyPr wrap="square">
            <a:spAutoFit/>
          </a:bodyPr>
          <a:lstStyle/>
          <a:p>
            <a:r>
              <a:rPr lang="en-US" dirty="0">
                <a:latin typeface="Aptos Light" panose="020B0004020202020204" pitchFamily="34" charset="0"/>
                <a:ea typeface="DengXian" panose="02010600030101010101" pitchFamily="2" charset="-122"/>
              </a:rPr>
              <a:t>1,671 CpG sites</a:t>
            </a:r>
            <a:endParaRPr lang="en-US" dirty="0">
              <a:latin typeface="Aptos Light" panose="020B0004020202020204" pitchFamily="34" charset="0"/>
            </a:endParaRPr>
          </a:p>
        </p:txBody>
      </p:sp>
      <p:pic>
        <p:nvPicPr>
          <p:cNvPr id="1026" name="Picture 2" descr="Methylation Sequencing: Principle, Methods, Steps, Uses, Diagram">
            <a:extLst>
              <a:ext uri="{FF2B5EF4-FFF2-40B4-BE49-F238E27FC236}">
                <a16:creationId xmlns:a16="http://schemas.microsoft.com/office/drawing/2014/main" id="{80BE5BDE-4C89-EA25-EEFB-BBE80405953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9567" r="62454"/>
          <a:stretch>
            <a:fillRect/>
          </a:stretch>
        </p:blipFill>
        <p:spPr bwMode="auto">
          <a:xfrm>
            <a:off x="2159729" y="1778592"/>
            <a:ext cx="702248" cy="69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529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4EE4-8052-D7E3-7D05-D35CBF3C420D}"/>
              </a:ext>
            </a:extLst>
          </p:cNvPr>
          <p:cNvSpPr>
            <a:spLocks noGrp="1"/>
          </p:cNvSpPr>
          <p:nvPr>
            <p:ph type="title"/>
          </p:nvPr>
        </p:nvSpPr>
        <p:spPr/>
        <p:txBody>
          <a:bodyPr>
            <a:noAutofit/>
          </a:bodyPr>
          <a:lstStyle/>
          <a:p>
            <a:pPr algn="ctr"/>
            <a:r>
              <a:rPr lang="en-US" sz="3600" dirty="0">
                <a:effectLst/>
                <a:ea typeface="DengXian" panose="02010600030101010101" pitchFamily="2" charset="-122"/>
              </a:rPr>
              <a:t>Associations between epigenetic signatures of childhood BMI burden and midlife subclinical cardiac structure</a:t>
            </a:r>
            <a:endParaRPr lang="en-US" sz="3600" dirty="0"/>
          </a:p>
        </p:txBody>
      </p:sp>
      <p:graphicFrame>
        <p:nvGraphicFramePr>
          <p:cNvPr id="3" name="Table 2">
            <a:extLst>
              <a:ext uri="{FF2B5EF4-FFF2-40B4-BE49-F238E27FC236}">
                <a16:creationId xmlns:a16="http://schemas.microsoft.com/office/drawing/2014/main" id="{510B8C4D-9A9D-167B-0BB5-E462C8AC6340}"/>
              </a:ext>
            </a:extLst>
          </p:cNvPr>
          <p:cNvGraphicFramePr>
            <a:graphicFrameLocks noGrp="1"/>
          </p:cNvGraphicFramePr>
          <p:nvPr>
            <p:extLst>
              <p:ext uri="{D42A27DB-BD31-4B8C-83A1-F6EECF244321}">
                <p14:modId xmlns:p14="http://schemas.microsoft.com/office/powerpoint/2010/main" val="4229695439"/>
              </p:ext>
            </p:extLst>
          </p:nvPr>
        </p:nvGraphicFramePr>
        <p:xfrm>
          <a:off x="2609117" y="2051482"/>
          <a:ext cx="7193167" cy="2755035"/>
        </p:xfrm>
        <a:graphic>
          <a:graphicData uri="http://schemas.openxmlformats.org/drawingml/2006/table">
            <a:tbl>
              <a:tblPr/>
              <a:tblGrid>
                <a:gridCol w="802084">
                  <a:extLst>
                    <a:ext uri="{9D8B030D-6E8A-4147-A177-3AD203B41FA5}">
                      <a16:colId xmlns:a16="http://schemas.microsoft.com/office/drawing/2014/main" val="2355689684"/>
                    </a:ext>
                  </a:extLst>
                </a:gridCol>
                <a:gridCol w="707660">
                  <a:extLst>
                    <a:ext uri="{9D8B030D-6E8A-4147-A177-3AD203B41FA5}">
                      <a16:colId xmlns:a16="http://schemas.microsoft.com/office/drawing/2014/main" val="3844020466"/>
                    </a:ext>
                  </a:extLst>
                </a:gridCol>
                <a:gridCol w="896512">
                  <a:extLst>
                    <a:ext uri="{9D8B030D-6E8A-4147-A177-3AD203B41FA5}">
                      <a16:colId xmlns:a16="http://schemas.microsoft.com/office/drawing/2014/main" val="222181779"/>
                    </a:ext>
                  </a:extLst>
                </a:gridCol>
                <a:gridCol w="1126332">
                  <a:extLst>
                    <a:ext uri="{9D8B030D-6E8A-4147-A177-3AD203B41FA5}">
                      <a16:colId xmlns:a16="http://schemas.microsoft.com/office/drawing/2014/main" val="2293763376"/>
                    </a:ext>
                  </a:extLst>
                </a:gridCol>
                <a:gridCol w="1126332">
                  <a:extLst>
                    <a:ext uri="{9D8B030D-6E8A-4147-A177-3AD203B41FA5}">
                      <a16:colId xmlns:a16="http://schemas.microsoft.com/office/drawing/2014/main" val="1880765746"/>
                    </a:ext>
                  </a:extLst>
                </a:gridCol>
                <a:gridCol w="281583">
                  <a:extLst>
                    <a:ext uri="{9D8B030D-6E8A-4147-A177-3AD203B41FA5}">
                      <a16:colId xmlns:a16="http://schemas.microsoft.com/office/drawing/2014/main" val="4191861965"/>
                    </a:ext>
                  </a:extLst>
                </a:gridCol>
                <a:gridCol w="1126332">
                  <a:extLst>
                    <a:ext uri="{9D8B030D-6E8A-4147-A177-3AD203B41FA5}">
                      <a16:colId xmlns:a16="http://schemas.microsoft.com/office/drawing/2014/main" val="4101187324"/>
                    </a:ext>
                  </a:extLst>
                </a:gridCol>
                <a:gridCol w="1126332">
                  <a:extLst>
                    <a:ext uri="{9D8B030D-6E8A-4147-A177-3AD203B41FA5}">
                      <a16:colId xmlns:a16="http://schemas.microsoft.com/office/drawing/2014/main" val="187240832"/>
                    </a:ext>
                  </a:extLst>
                </a:gridCol>
              </a:tblGrid>
              <a:tr h="217343">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a:solidFill>
                            <a:srgbClr val="000000"/>
                          </a:solidFill>
                          <a:effectLst/>
                          <a:latin typeface="Aptos Light" panose="020B000402020202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gridSpan="2">
                  <a:txBody>
                    <a:bodyPr/>
                    <a:lstStyle/>
                    <a:p>
                      <a:pPr algn="ctr" fontAlgn="ctr"/>
                      <a:r>
                        <a:rPr lang="en-US" sz="1400" b="1" i="0" u="none" strike="noStrike" dirty="0">
                          <a:solidFill>
                            <a:srgbClr val="000000"/>
                          </a:solidFill>
                          <a:effectLst/>
                          <a:latin typeface="Aptos Light" panose="020B0004020202020204" pitchFamily="34" charset="0"/>
                        </a:rPr>
                        <a:t>Model 1</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dirty="0"/>
                    </a:p>
                  </a:txBody>
                  <a:tcPr marL="6350" marR="6350" marT="635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gridSpan="2">
                  <a:txBody>
                    <a:bodyPr/>
                    <a:lstStyle/>
                    <a:p>
                      <a:pPr algn="ctr" fontAlgn="ctr"/>
                      <a:r>
                        <a:rPr lang="en-US" sz="1400" b="1" i="0" u="none" strike="noStrike" dirty="0">
                          <a:solidFill>
                            <a:srgbClr val="000000"/>
                          </a:solidFill>
                          <a:effectLst/>
                          <a:latin typeface="Aptos Light" panose="020B0004020202020204" pitchFamily="34" charset="0"/>
                        </a:rPr>
                        <a:t>Model 2</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dirty="0"/>
                    </a:p>
                  </a:txBody>
                  <a:tcPr marL="6350" marR="6350" marT="635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2436268"/>
                  </a:ext>
                </a:extLst>
              </a:tr>
              <a:tr h="217343">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Aptos Light" panose="020B0004020202020204" pitchFamily="34" charset="0"/>
                        </a:rPr>
                        <a:t> </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Effect</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a:solidFill>
                            <a:srgbClr val="000000"/>
                          </a:solidFill>
                          <a:effectLst/>
                          <a:latin typeface="Aptos Light" panose="020B0004020202020204" pitchFamily="34" charset="0"/>
                        </a:rPr>
                        <a:t>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 </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Effect</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a:solidFill>
                            <a:srgbClr val="000000"/>
                          </a:solidFill>
                          <a:effectLst/>
                          <a:latin typeface="Aptos Light" panose="020B0004020202020204" pitchFamily="34" charset="0"/>
                        </a:rPr>
                        <a:t>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7173446"/>
                  </a:ext>
                </a:extLst>
              </a:tr>
              <a:tr h="217343">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LVMI</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0.85 (2.45)</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0.56</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0.63 (2.49)</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0.57</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447241651"/>
                  </a:ext>
                </a:extLst>
              </a:tr>
              <a:tr h="217343">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RWT</a:t>
                      </a:r>
                    </a:p>
                  </a:txBody>
                  <a:tcPr marL="6350" marR="6350" marT="6350" marB="0" anchor="ctr">
                    <a:lnL>
                      <a:noFill/>
                    </a:lnL>
                    <a:lnR>
                      <a:noFill/>
                    </a:lnR>
                    <a:lnT>
                      <a:noFill/>
                    </a:lnT>
                    <a:lnB>
                      <a:noFill/>
                    </a:lnB>
                    <a:noFill/>
                  </a:tcPr>
                </a:tc>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0.001 (0.002)</a:t>
                      </a: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0.70</a:t>
                      </a: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0.0002 (0.002)</a:t>
                      </a:r>
                      <a:endParaRPr lang="en-US" sz="1400" b="0" i="0" u="none" strike="noStrike" kern="1200" dirty="0">
                        <a:solidFill>
                          <a:srgbClr val="000000"/>
                        </a:solidFill>
                        <a:effectLst/>
                        <a:latin typeface="Aptos Light" panose="020B0004020202020204" pitchFamily="34" charset="0"/>
                        <a:ea typeface="+mn-ea"/>
                        <a:cs typeface="+mn-cs"/>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0.74</a:t>
                      </a:r>
                    </a:p>
                  </a:txBody>
                  <a:tcPr marL="6350" marR="6350" marT="6350" marB="0" anchor="ctr">
                    <a:lnL>
                      <a:noFill/>
                    </a:lnL>
                    <a:lnR>
                      <a:noFill/>
                    </a:lnR>
                    <a:lnT>
                      <a:noFill/>
                    </a:lnT>
                    <a:lnB>
                      <a:noFill/>
                    </a:lnB>
                    <a:noFill/>
                  </a:tcPr>
                </a:tc>
                <a:extLst>
                  <a:ext uri="{0D108BD9-81ED-4DB2-BD59-A6C34878D82A}">
                    <a16:rowId xmlns:a16="http://schemas.microsoft.com/office/drawing/2014/main" val="2819746523"/>
                  </a:ext>
                </a:extLst>
              </a:tr>
              <a:tr h="217343">
                <a:tc>
                  <a:txBody>
                    <a:bodyPr/>
                    <a:lstStyle/>
                    <a:p>
                      <a:pPr algn="ctr" fontAlgn="ctr"/>
                      <a:endParaRPr lang="en-US" sz="1400" b="0" i="0" u="none" strike="noStrike">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LVG</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Normal</a:t>
                      </a:r>
                    </a:p>
                  </a:txBody>
                  <a:tcPr marL="6350" marR="6350" marT="635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Aptos Light" panose="020B0004020202020204" pitchFamily="34" charset="0"/>
                        </a:rPr>
                        <a:t>ref</a:t>
                      </a:r>
                    </a:p>
                  </a:txBody>
                  <a:tcPr marL="6350" marR="6350" marT="6350" marB="0" anchor="ctr">
                    <a:lnL>
                      <a:noFill/>
                    </a:lnL>
                    <a:lnR>
                      <a:noFill/>
                    </a:lnR>
                    <a:lnT>
                      <a:noFill/>
                    </a:lnT>
                    <a:lnB>
                      <a:noFill/>
                    </a:lnB>
                    <a:noFill/>
                  </a:tcPr>
                </a:tc>
                <a:tc>
                  <a:txBody>
                    <a:bodyPr/>
                    <a:lstStyle/>
                    <a:p>
                      <a:pPr algn="ctr" fontAlgn="ctr"/>
                      <a:endParaRPr lang="en-US" sz="1400" b="0" i="0" u="none" strike="noStrike">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a:solidFill>
                            <a:srgbClr val="000000"/>
                          </a:solidFill>
                          <a:effectLst/>
                          <a:latin typeface="Aptos Light" panose="020B0004020202020204" pitchFamily="34" charset="0"/>
                          <a:ea typeface="+mn-ea"/>
                          <a:cs typeface="+mn-cs"/>
                        </a:rPr>
                        <a:t>ref</a:t>
                      </a:r>
                    </a:p>
                  </a:txBody>
                  <a:tcPr marL="6350" marR="6350" marT="6350" marB="0" anchor="ctr">
                    <a:lnL>
                      <a:noFill/>
                    </a:lnL>
                    <a:lnR>
                      <a:noFill/>
                    </a:lnR>
                    <a:lnT>
                      <a:noFill/>
                    </a:lnT>
                    <a:lnB>
                      <a:noFill/>
                    </a:lnB>
                    <a:noFill/>
                  </a:tcPr>
                </a:tc>
                <a:tc>
                  <a:txBody>
                    <a:bodyPr/>
                    <a:lstStyle/>
                    <a:p>
                      <a:pPr algn="ctr" fontAlgn="ctr"/>
                      <a:endParaRPr lang="en-US" sz="1400" b="1" i="0" u="none" strike="noStrike" kern="1200" dirty="0">
                        <a:solidFill>
                          <a:srgbClr val="000000"/>
                        </a:solidFill>
                        <a:effectLst/>
                        <a:latin typeface="Aptos Light" panose="020B0004020202020204" pitchFamily="34" charset="0"/>
                        <a:ea typeface="+mn-ea"/>
                        <a:cs typeface="+mn-cs"/>
                      </a:endParaRPr>
                    </a:p>
                  </a:txBody>
                  <a:tcPr marL="6350" marR="6350" marT="6350" marB="0" anchor="ctr">
                    <a:lnL>
                      <a:noFill/>
                    </a:lnL>
                    <a:lnR>
                      <a:noFill/>
                    </a:lnR>
                    <a:lnT>
                      <a:noFill/>
                    </a:lnT>
                    <a:lnB>
                      <a:noFill/>
                    </a:lnB>
                    <a:noFill/>
                  </a:tcPr>
                </a:tc>
                <a:extLst>
                  <a:ext uri="{0D108BD9-81ED-4DB2-BD59-A6C34878D82A}">
                    <a16:rowId xmlns:a16="http://schemas.microsoft.com/office/drawing/2014/main" val="3301701720"/>
                  </a:ext>
                </a:extLst>
              </a:tr>
              <a:tr h="661617">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Concentric remodeling</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2.8 (0.3,4.9)</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0.53</a:t>
                      </a: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 2.9 (0.3, 5.1)</a:t>
                      </a: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0.53</a:t>
                      </a:r>
                    </a:p>
                  </a:txBody>
                  <a:tcPr marL="6350" marR="6350" marT="6350" marB="0" anchor="ctr">
                    <a:lnL>
                      <a:noFill/>
                    </a:lnL>
                    <a:lnR>
                      <a:noFill/>
                    </a:lnR>
                    <a:lnT>
                      <a:noFill/>
                    </a:lnT>
                    <a:lnB>
                      <a:noFill/>
                    </a:lnB>
                    <a:noFill/>
                  </a:tcPr>
                </a:tc>
                <a:extLst>
                  <a:ext uri="{0D108BD9-81ED-4DB2-BD59-A6C34878D82A}">
                    <a16:rowId xmlns:a16="http://schemas.microsoft.com/office/drawing/2014/main" val="518855390"/>
                  </a:ext>
                </a:extLst>
              </a:tr>
              <a:tr h="497434">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EH</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4.2 (1.2,9.2)</a:t>
                      </a:r>
                    </a:p>
                  </a:txBody>
                  <a:tcPr marL="6350" marR="6350" marT="6350" marB="0" anchor="ctr">
                    <a:lnL>
                      <a:noFill/>
                    </a:lnL>
                    <a:lnR>
                      <a:noFill/>
                    </a:lnR>
                    <a:lnT>
                      <a:noFill/>
                    </a:lnT>
                    <a:lnB>
                      <a:noFill/>
                    </a:lnB>
                    <a:noFill/>
                  </a:tcPr>
                </a:tc>
                <a:tc>
                  <a:txBody>
                    <a:bodyPr/>
                    <a:lstStyle/>
                    <a:p>
                      <a:pPr algn="ctr" fontAlgn="ctr"/>
                      <a:r>
                        <a:rPr lang="en-US" sz="1400" b="1" i="0" u="none" strike="noStrike" dirty="0">
                          <a:solidFill>
                            <a:srgbClr val="000000"/>
                          </a:solidFill>
                          <a:effectLst/>
                          <a:latin typeface="Aptos Light" panose="020B0004020202020204" pitchFamily="34" charset="0"/>
                        </a:rPr>
                        <a:t>0.02</a:t>
                      </a: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4.3 (1.3,8.6)</a:t>
                      </a:r>
                    </a:p>
                  </a:txBody>
                  <a:tcPr marL="6350" marR="6350" marT="6350" marB="0" anchor="ctr">
                    <a:lnL>
                      <a:noFill/>
                    </a:lnL>
                    <a:lnR>
                      <a:noFill/>
                    </a:lnR>
                    <a:lnT>
                      <a:noFill/>
                    </a:lnT>
                    <a:lnB>
                      <a:noFill/>
                    </a:lnB>
                    <a:noFill/>
                  </a:tcPr>
                </a:tc>
                <a:tc>
                  <a:txBody>
                    <a:bodyPr/>
                    <a:lstStyle/>
                    <a:p>
                      <a:pPr algn="ctr" fontAlgn="ctr"/>
                      <a:r>
                        <a:rPr lang="en-US" sz="1400" b="1" i="0" u="none" strike="noStrike" kern="1200" dirty="0">
                          <a:solidFill>
                            <a:srgbClr val="000000"/>
                          </a:solidFill>
                          <a:effectLst/>
                          <a:latin typeface="Aptos Light" panose="020B0004020202020204" pitchFamily="34" charset="0"/>
                          <a:ea typeface="+mn-ea"/>
                          <a:cs typeface="+mn-cs"/>
                        </a:rPr>
                        <a:t>0.02</a:t>
                      </a:r>
                    </a:p>
                  </a:txBody>
                  <a:tcPr marL="6350" marR="6350" marT="6350" marB="0" anchor="ctr">
                    <a:lnL>
                      <a:noFill/>
                    </a:lnL>
                    <a:lnR>
                      <a:noFill/>
                    </a:lnR>
                    <a:lnT>
                      <a:noFill/>
                    </a:lnT>
                    <a:lnB>
                      <a:noFill/>
                    </a:lnB>
                    <a:noFill/>
                  </a:tcPr>
                </a:tc>
                <a:extLst>
                  <a:ext uri="{0D108BD9-81ED-4DB2-BD59-A6C34878D82A}">
                    <a16:rowId xmlns:a16="http://schemas.microsoft.com/office/drawing/2014/main" val="3359625588"/>
                  </a:ext>
                </a:extLst>
              </a:tr>
              <a:tr h="497434">
                <a:tc>
                  <a:txBody>
                    <a:bodyPr/>
                    <a:lstStyle/>
                    <a:p>
                      <a:pPr algn="l" fontAlgn="t"/>
                      <a:endParaRPr lang="en-US" sz="1400" b="0" i="0" u="none" strike="noStrike" dirty="0">
                        <a:solidFill>
                          <a:srgbClr val="000000"/>
                        </a:solidFill>
                        <a:effectLst/>
                        <a:latin typeface="Aptos Light" panose="020B0004020202020204" pitchFamily="34" charset="0"/>
                      </a:endParaRPr>
                    </a:p>
                  </a:txBody>
                  <a:tcPr marL="6350" marR="6350" marT="6350" marB="0">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Aptos Light" panose="020B0004020202020204" pitchFamily="34" charset="0"/>
                        </a:rPr>
                        <a:t>CH</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Aptos Light" panose="020B0004020202020204" pitchFamily="34" charset="0"/>
                        </a:rPr>
                        <a:t>5.7 (4.3,7.3)</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0.002</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6.2 (5.4,7.6)</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1" i="0" u="none" strike="noStrike" kern="1200" dirty="0">
                          <a:solidFill>
                            <a:srgbClr val="000000"/>
                          </a:solidFill>
                          <a:effectLst/>
                          <a:latin typeface="Aptos Light" panose="020B0004020202020204" pitchFamily="34" charset="0"/>
                          <a:ea typeface="+mn-ea"/>
                          <a:cs typeface="+mn-cs"/>
                        </a:rPr>
                        <a:t>&lt;0.001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934710"/>
                  </a:ext>
                </a:extLst>
              </a:tr>
            </a:tbl>
          </a:graphicData>
        </a:graphic>
      </p:graphicFrame>
      <p:sp>
        <p:nvSpPr>
          <p:cNvPr id="4" name="TextBox 3">
            <a:extLst>
              <a:ext uri="{FF2B5EF4-FFF2-40B4-BE49-F238E27FC236}">
                <a16:creationId xmlns:a16="http://schemas.microsoft.com/office/drawing/2014/main" id="{D51E4504-BFA0-DB5D-F84A-543147DDE4FF}"/>
              </a:ext>
            </a:extLst>
          </p:cNvPr>
          <p:cNvSpPr txBox="1"/>
          <p:nvPr/>
        </p:nvSpPr>
        <p:spPr>
          <a:xfrm>
            <a:off x="1425290" y="5282727"/>
            <a:ext cx="4201469" cy="625812"/>
          </a:xfrm>
          <a:prstGeom prst="rect">
            <a:avLst/>
          </a:prstGeom>
          <a:noFill/>
        </p:spPr>
        <p:txBody>
          <a:bodyPr wrap="square">
            <a:spAutoFit/>
          </a:bodyPr>
          <a:lstStyle/>
          <a:p>
            <a:pPr marL="0" marR="0">
              <a:spcAft>
                <a:spcPts val="800"/>
              </a:spcAft>
            </a:pPr>
            <a:r>
              <a:rPr lang="en-US" sz="1400" kern="100" dirty="0">
                <a:effectLst/>
                <a:latin typeface="Aptos Light" panose="020B0004020202020204" pitchFamily="34" charset="0"/>
                <a:ea typeface="DengXian" panose="02010600030101010101" pitchFamily="2" charset="-122"/>
                <a:cs typeface="Times New Roman" panose="02020603050405020304" pitchFamily="18" charset="0"/>
              </a:rPr>
              <a:t>Model 1: Age, sex and race </a:t>
            </a:r>
          </a:p>
          <a:p>
            <a:pPr marL="0" marR="0">
              <a:spcAft>
                <a:spcPts val="800"/>
              </a:spcAft>
            </a:pPr>
            <a:r>
              <a:rPr lang="en-US" sz="1400" kern="100" dirty="0">
                <a:effectLst/>
                <a:latin typeface="Aptos Light" panose="020B0004020202020204" pitchFamily="34" charset="0"/>
                <a:ea typeface="DengXian" panose="02010600030101010101" pitchFamily="2" charset="-122"/>
                <a:cs typeface="Times New Roman" panose="02020603050405020304" pitchFamily="18" charset="0"/>
              </a:rPr>
              <a:t>Model 2: Model 1 + midlife smoking and drinking</a:t>
            </a:r>
          </a:p>
        </p:txBody>
      </p:sp>
      <p:sp>
        <p:nvSpPr>
          <p:cNvPr id="5" name="TextBox 4">
            <a:extLst>
              <a:ext uri="{FF2B5EF4-FFF2-40B4-BE49-F238E27FC236}">
                <a16:creationId xmlns:a16="http://schemas.microsoft.com/office/drawing/2014/main" id="{1FBFD196-506D-5A69-F55E-B10D6A261A82}"/>
              </a:ext>
            </a:extLst>
          </p:cNvPr>
          <p:cNvSpPr txBox="1"/>
          <p:nvPr/>
        </p:nvSpPr>
        <p:spPr>
          <a:xfrm>
            <a:off x="10527145" y="6558962"/>
            <a:ext cx="1971040" cy="307777"/>
          </a:xfrm>
          <a:prstGeom prst="rect">
            <a:avLst/>
          </a:prstGeom>
          <a:noFill/>
        </p:spPr>
        <p:txBody>
          <a:bodyPr wrap="square" rtlCol="0">
            <a:spAutoFit/>
          </a:bodyPr>
          <a:lstStyle/>
          <a:p>
            <a:r>
              <a:rPr lang="en-US" sz="1400" b="1" i="0" dirty="0">
                <a:solidFill>
                  <a:srgbClr val="222222"/>
                </a:solidFill>
                <a:effectLst/>
                <a:latin typeface="Aptos Light" panose="020B0004020202020204" pitchFamily="34" charset="0"/>
              </a:rPr>
              <a:t>Unpublished data</a:t>
            </a:r>
            <a:endParaRPr lang="en-US" sz="1400" b="1" dirty="0">
              <a:latin typeface="Aptos Light" panose="020B0004020202020204" pitchFamily="34" charset="0"/>
            </a:endParaRPr>
          </a:p>
        </p:txBody>
      </p:sp>
    </p:spTree>
    <p:extLst>
      <p:ext uri="{BB962C8B-B14F-4D97-AF65-F5344CB8AC3E}">
        <p14:creationId xmlns:p14="http://schemas.microsoft.com/office/powerpoint/2010/main" val="519781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C7F93-9DE5-68B3-5F1D-51632001B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EAB13-3CC0-8DDD-8490-634B78DFC33F}"/>
              </a:ext>
            </a:extLst>
          </p:cNvPr>
          <p:cNvSpPr>
            <a:spLocks noGrp="1"/>
          </p:cNvSpPr>
          <p:nvPr>
            <p:ph type="title"/>
          </p:nvPr>
        </p:nvSpPr>
        <p:spPr/>
        <p:txBody>
          <a:bodyPr>
            <a:normAutofit/>
          </a:bodyPr>
          <a:lstStyle/>
          <a:p>
            <a:pPr algn="ctr"/>
            <a:r>
              <a:rPr lang="en-US" sz="3600" dirty="0"/>
              <a:t>Summary</a:t>
            </a:r>
          </a:p>
        </p:txBody>
      </p:sp>
      <p:sp>
        <p:nvSpPr>
          <p:cNvPr id="3" name="Content Placeholder 2">
            <a:extLst>
              <a:ext uri="{FF2B5EF4-FFF2-40B4-BE49-F238E27FC236}">
                <a16:creationId xmlns:a16="http://schemas.microsoft.com/office/drawing/2014/main" id="{611F3B2C-5112-2B81-68FB-64E53B7CABD9}"/>
              </a:ext>
            </a:extLst>
          </p:cNvPr>
          <p:cNvSpPr>
            <a:spLocks noGrp="1"/>
          </p:cNvSpPr>
          <p:nvPr>
            <p:ph idx="1"/>
          </p:nvPr>
        </p:nvSpPr>
        <p:spPr/>
        <p:txBody>
          <a:bodyPr>
            <a:normAutofit lnSpcReduction="10000"/>
          </a:bodyPr>
          <a:lstStyle/>
          <a:p>
            <a:pPr>
              <a:lnSpc>
                <a:spcPct val="100000"/>
              </a:lnSpc>
            </a:pPr>
            <a:r>
              <a:rPr lang="en-US" dirty="0">
                <a:latin typeface="Aptos Light" panose="020B0004020202020204" pitchFamily="34" charset="0"/>
              </a:rPr>
              <a:t>Epigenetic-based signatures capture childhood CVRF burden of BMI and triglycerides</a:t>
            </a:r>
          </a:p>
          <a:p>
            <a:pPr>
              <a:lnSpc>
                <a:spcPct val="100000"/>
              </a:lnSpc>
            </a:pPr>
            <a:r>
              <a:rPr lang="en-US" dirty="0">
                <a:latin typeface="Aptos Light" panose="020B0004020202020204" pitchFamily="34" charset="0"/>
              </a:rPr>
              <a:t>These signatures are associated with midlife changes in cardiac structure and but not </a:t>
            </a:r>
            <a:r>
              <a:rPr lang="en-US" dirty="0" err="1">
                <a:latin typeface="Aptos Light" panose="020B0004020202020204" pitchFamily="34" charset="0"/>
              </a:rPr>
              <a:t>cIMT</a:t>
            </a:r>
            <a:r>
              <a:rPr lang="en-US" dirty="0">
                <a:latin typeface="Aptos Light" panose="020B0004020202020204" pitchFamily="34" charset="0"/>
              </a:rPr>
              <a:t>, independent of adult exposure. </a:t>
            </a:r>
          </a:p>
          <a:p>
            <a:pPr>
              <a:lnSpc>
                <a:spcPct val="100000"/>
              </a:lnSpc>
            </a:pPr>
            <a:r>
              <a:rPr lang="en-US" dirty="0">
                <a:latin typeface="Aptos Light" panose="020B0004020202020204" pitchFamily="34" charset="0"/>
              </a:rPr>
              <a:t>These signatures show potential as surrogates when childhood exposure data is unavailable.</a:t>
            </a:r>
          </a:p>
          <a:p>
            <a:pPr marL="0" indent="0">
              <a:lnSpc>
                <a:spcPct val="100000"/>
              </a:lnSpc>
              <a:buNone/>
            </a:pPr>
            <a:r>
              <a:rPr lang="en-US" dirty="0">
                <a:latin typeface="Aptos Light" panose="020B0004020202020204" pitchFamily="34" charset="0"/>
              </a:rPr>
              <a:t>What’s next:</a:t>
            </a:r>
          </a:p>
          <a:p>
            <a:pPr>
              <a:lnSpc>
                <a:spcPct val="100000"/>
              </a:lnSpc>
            </a:pPr>
            <a:r>
              <a:rPr lang="en-US" dirty="0">
                <a:latin typeface="Aptos Light" panose="020B0004020202020204" pitchFamily="34" charset="0"/>
              </a:rPr>
              <a:t>External validation</a:t>
            </a:r>
          </a:p>
          <a:p>
            <a:pPr>
              <a:lnSpc>
                <a:spcPct val="100000"/>
              </a:lnSpc>
            </a:pPr>
            <a:r>
              <a:rPr lang="en-US" dirty="0">
                <a:latin typeface="Aptos Light" panose="020B0004020202020204" pitchFamily="34" charset="0"/>
              </a:rPr>
              <a:t>Experimental models</a:t>
            </a:r>
          </a:p>
        </p:txBody>
      </p:sp>
    </p:spTree>
    <p:extLst>
      <p:ext uri="{BB962C8B-B14F-4D97-AF65-F5344CB8AC3E}">
        <p14:creationId xmlns:p14="http://schemas.microsoft.com/office/powerpoint/2010/main" val="2675853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descr="A blue text on a black background&#10;&#10;Description automatically generated with low confidence">
            <a:extLst>
              <a:ext uri="{FF2B5EF4-FFF2-40B4-BE49-F238E27FC236}">
                <a16:creationId xmlns:a16="http://schemas.microsoft.com/office/drawing/2014/main" id="{A75C451B-F834-09A8-6CF2-4A8A4754E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088" y="6212057"/>
            <a:ext cx="3324572" cy="511473"/>
          </a:xfrm>
          <a:prstGeom prst="rect">
            <a:avLst/>
          </a:prstGeom>
        </p:spPr>
      </p:pic>
      <p:sp>
        <p:nvSpPr>
          <p:cNvPr id="2" name="object 2">
            <a:extLst>
              <a:ext uri="{FF2B5EF4-FFF2-40B4-BE49-F238E27FC236}">
                <a16:creationId xmlns:a16="http://schemas.microsoft.com/office/drawing/2014/main" id="{1832F34E-8781-F486-E66B-F335849DA935}"/>
              </a:ext>
            </a:extLst>
          </p:cNvPr>
          <p:cNvSpPr/>
          <p:nvPr/>
        </p:nvSpPr>
        <p:spPr>
          <a:xfrm>
            <a:off x="552659" y="1"/>
            <a:ext cx="11093381" cy="6212056"/>
          </a:xfrm>
          <a:prstGeom prst="rect">
            <a:avLst/>
          </a:prstGeom>
          <a:blipFill>
            <a:blip r:embed="rId3" cstate="print">
              <a:alphaModFix amt="35000"/>
            </a:blip>
            <a:stretch>
              <a:fillRect/>
            </a:stretch>
          </a:blipFill>
        </p:spPr>
        <p:txBody>
          <a:bodyPr wrap="square" lIns="0" tIns="0" rIns="0" bIns="0" rtlCol="0"/>
          <a:lstStyle/>
          <a:p>
            <a:endParaRPr lang="en-US" sz="1588" dirty="0">
              <a:latin typeface="Aptos Light" panose="020B0004020202020204" pitchFamily="34" charset="0"/>
            </a:endParaRPr>
          </a:p>
        </p:txBody>
      </p:sp>
      <p:sp>
        <p:nvSpPr>
          <p:cNvPr id="4" name="Title 1">
            <a:extLst>
              <a:ext uri="{FF2B5EF4-FFF2-40B4-BE49-F238E27FC236}">
                <a16:creationId xmlns:a16="http://schemas.microsoft.com/office/drawing/2014/main" id="{BE30BAEF-1C94-539F-E7B0-20CAC31154BB}"/>
              </a:ext>
            </a:extLst>
          </p:cNvPr>
          <p:cNvSpPr txBox="1">
            <a:spLocks/>
          </p:cNvSpPr>
          <p:nvPr/>
        </p:nvSpPr>
        <p:spPr>
          <a:xfrm>
            <a:off x="942339" y="1638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Acknowledgement</a:t>
            </a:r>
          </a:p>
        </p:txBody>
      </p:sp>
      <p:pic>
        <p:nvPicPr>
          <p:cNvPr id="2050" name="Picture 2" descr="U.S. National Institute on Aging, National Institutes of Health Archives -  healthylongevitychallenge.org">
            <a:extLst>
              <a:ext uri="{FF2B5EF4-FFF2-40B4-BE49-F238E27FC236}">
                <a16:creationId xmlns:a16="http://schemas.microsoft.com/office/drawing/2014/main" id="{7DE5F589-4760-6C3F-E389-0F8808083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8156" y="4802401"/>
            <a:ext cx="2109486" cy="5577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41BD58-FD3F-3CA5-CE63-CC5E44F1866B}"/>
              </a:ext>
            </a:extLst>
          </p:cNvPr>
          <p:cNvSpPr txBox="1"/>
          <p:nvPr/>
        </p:nvSpPr>
        <p:spPr>
          <a:xfrm>
            <a:off x="8137801" y="4465181"/>
            <a:ext cx="2434717" cy="369332"/>
          </a:xfrm>
          <a:prstGeom prst="rect">
            <a:avLst/>
          </a:prstGeom>
          <a:noFill/>
        </p:spPr>
        <p:txBody>
          <a:bodyPr wrap="square" rtlCol="0">
            <a:spAutoFit/>
          </a:bodyPr>
          <a:lstStyle/>
          <a:p>
            <a:r>
              <a:rPr lang="en-US" b="1" dirty="0">
                <a:latin typeface="Aptos Light" panose="020B0004020202020204" pitchFamily="34" charset="0"/>
              </a:rPr>
              <a:t>Funding source</a:t>
            </a:r>
          </a:p>
        </p:txBody>
      </p:sp>
      <p:sp>
        <p:nvSpPr>
          <p:cNvPr id="11" name="TextBox 6">
            <a:extLst>
              <a:ext uri="{FF2B5EF4-FFF2-40B4-BE49-F238E27FC236}">
                <a16:creationId xmlns:a16="http://schemas.microsoft.com/office/drawing/2014/main" id="{53B44E9B-219D-2AF0-C40F-043DEBE9C92C}"/>
              </a:ext>
            </a:extLst>
          </p:cNvPr>
          <p:cNvSpPr txBox="1"/>
          <p:nvPr/>
        </p:nvSpPr>
        <p:spPr>
          <a:xfrm>
            <a:off x="1356645" y="1426890"/>
            <a:ext cx="3139439"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u="sng" dirty="0">
                <a:latin typeface="Aptos Light" panose="020B0004020202020204" pitchFamily="34" charset="0"/>
              </a:rPr>
              <a:t>University of Illinois Chicago</a:t>
            </a:r>
            <a:endParaRPr lang="en-US" sz="1600" dirty="0">
              <a:latin typeface="Aptos Light" panose="020B0004020202020204" pitchFamily="34" charset="0"/>
            </a:endParaRPr>
          </a:p>
          <a:p>
            <a:r>
              <a:rPr lang="en-US" sz="1600" dirty="0">
                <a:latin typeface="Aptos Light" panose="020B0004020202020204" pitchFamily="34" charset="0"/>
              </a:rPr>
              <a:t>Tanika Kelly</a:t>
            </a:r>
          </a:p>
          <a:p>
            <a:r>
              <a:rPr lang="en-US" sz="1600" dirty="0">
                <a:latin typeface="Aptos Light" panose="020B0004020202020204" pitchFamily="34" charset="0"/>
              </a:rPr>
              <a:t>Xiao Sun</a:t>
            </a:r>
          </a:p>
          <a:p>
            <a:r>
              <a:rPr lang="en-US" sz="1600" dirty="0">
                <a:latin typeface="Aptos Light" panose="020B0004020202020204" pitchFamily="34" charset="0"/>
              </a:rPr>
              <a:t>James Lash</a:t>
            </a:r>
          </a:p>
          <a:p>
            <a:r>
              <a:rPr lang="en-US" sz="1600" dirty="0" err="1">
                <a:latin typeface="Aptos Light" panose="020B0004020202020204" pitchFamily="34" charset="0"/>
              </a:rPr>
              <a:t>Zhijie</a:t>
            </a:r>
            <a:r>
              <a:rPr lang="en-US" sz="1600" dirty="0">
                <a:latin typeface="Aptos Light" panose="020B0004020202020204" pitchFamily="34" charset="0"/>
              </a:rPr>
              <a:t> Huang</a:t>
            </a:r>
          </a:p>
          <a:p>
            <a:r>
              <a:rPr lang="en-US" sz="1600" dirty="0">
                <a:latin typeface="Aptos Light" panose="020B0004020202020204" pitchFamily="34" charset="0"/>
              </a:rPr>
              <a:t>Brenna Kirkpatrick</a:t>
            </a:r>
          </a:p>
          <a:p>
            <a:r>
              <a:rPr lang="en-US" sz="1600" dirty="0">
                <a:latin typeface="Aptos Light" panose="020B0004020202020204" pitchFamily="34" charset="0"/>
              </a:rPr>
              <a:t>Xiang Li</a:t>
            </a:r>
          </a:p>
          <a:p>
            <a:r>
              <a:rPr lang="en-US" sz="1600" dirty="0">
                <a:latin typeface="Aptos Light" panose="020B0004020202020204" pitchFamily="34" charset="0"/>
              </a:rPr>
              <a:t>Yixi Sun</a:t>
            </a:r>
          </a:p>
          <a:p>
            <a:r>
              <a:rPr lang="en-US" sz="1600" dirty="0">
                <a:latin typeface="Aptos Light" panose="020B0004020202020204" pitchFamily="34" charset="0"/>
              </a:rPr>
              <a:t>Brian Layden</a:t>
            </a:r>
          </a:p>
        </p:txBody>
      </p:sp>
      <p:sp>
        <p:nvSpPr>
          <p:cNvPr id="17" name="TextBox 14">
            <a:extLst>
              <a:ext uri="{FF2B5EF4-FFF2-40B4-BE49-F238E27FC236}">
                <a16:creationId xmlns:a16="http://schemas.microsoft.com/office/drawing/2014/main" id="{DA4E8069-6220-E739-7961-F93297DA41F2}"/>
              </a:ext>
            </a:extLst>
          </p:cNvPr>
          <p:cNvSpPr txBox="1"/>
          <p:nvPr/>
        </p:nvSpPr>
        <p:spPr>
          <a:xfrm>
            <a:off x="8084217" y="1430491"/>
            <a:ext cx="313943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u="sng" dirty="0">
                <a:latin typeface="Aptos Light" panose="020B0004020202020204" pitchFamily="34" charset="0"/>
              </a:rPr>
              <a:t>Study participants and staff of </a:t>
            </a:r>
          </a:p>
          <a:p>
            <a:r>
              <a:rPr lang="en-US" sz="1600" dirty="0">
                <a:latin typeface="Aptos Light" panose="020B0004020202020204" pitchFamily="34" charset="0"/>
              </a:rPr>
              <a:t>The Bogalusa Heart Study </a:t>
            </a:r>
          </a:p>
        </p:txBody>
      </p:sp>
      <p:sp>
        <p:nvSpPr>
          <p:cNvPr id="18" name="TextBox 15">
            <a:extLst>
              <a:ext uri="{FF2B5EF4-FFF2-40B4-BE49-F238E27FC236}">
                <a16:creationId xmlns:a16="http://schemas.microsoft.com/office/drawing/2014/main" id="{A92A1C38-83B6-2EDE-0986-F5CEF872DAD3}"/>
              </a:ext>
            </a:extLst>
          </p:cNvPr>
          <p:cNvSpPr txBox="1"/>
          <p:nvPr/>
        </p:nvSpPr>
        <p:spPr>
          <a:xfrm>
            <a:off x="4079229" y="1367824"/>
            <a:ext cx="3770705" cy="35394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400" dirty="0">
              <a:latin typeface="Aptos Light" panose="020B0004020202020204" pitchFamily="34" charset="0"/>
            </a:endParaRPr>
          </a:p>
          <a:p>
            <a:r>
              <a:rPr lang="en-US" sz="1600" u="sng" dirty="0">
                <a:latin typeface="Aptos Light" panose="020B0004020202020204" pitchFamily="34" charset="0"/>
              </a:rPr>
              <a:t>Tulane University SPHTM</a:t>
            </a:r>
            <a:endParaRPr lang="en-US" sz="1600" dirty="0">
              <a:latin typeface="Aptos Light" panose="020B0004020202020204" pitchFamily="34" charset="0"/>
            </a:endParaRPr>
          </a:p>
          <a:p>
            <a:r>
              <a:rPr lang="en-US" sz="1600" dirty="0">
                <a:latin typeface="Aptos Light" panose="020B0004020202020204" pitchFamily="34" charset="0"/>
              </a:rPr>
              <a:t>Lydia Bazzano</a:t>
            </a:r>
          </a:p>
          <a:p>
            <a:r>
              <a:rPr lang="en-US" sz="1600" u="sng" dirty="0">
                <a:latin typeface="Aptos Light" panose="020B0004020202020204" pitchFamily="34" charset="0"/>
              </a:rPr>
              <a:t>UT Southwestern Medical Center</a:t>
            </a:r>
            <a:endParaRPr lang="en-US" sz="1600" dirty="0">
              <a:latin typeface="Aptos Light" panose="020B0004020202020204" pitchFamily="34" charset="0"/>
            </a:endParaRPr>
          </a:p>
          <a:p>
            <a:r>
              <a:rPr lang="en-US" sz="1600" dirty="0" err="1">
                <a:latin typeface="Aptos Light" panose="020B0004020202020204" pitchFamily="34" charset="0"/>
              </a:rPr>
              <a:t>Changwei</a:t>
            </a:r>
            <a:r>
              <a:rPr lang="en-US" sz="1600" dirty="0">
                <a:latin typeface="Aptos Light" panose="020B0004020202020204" pitchFamily="34" charset="0"/>
              </a:rPr>
              <a:t> Li</a:t>
            </a:r>
          </a:p>
          <a:p>
            <a:r>
              <a:rPr lang="en-US" sz="1600" dirty="0">
                <a:latin typeface="Aptos Light" panose="020B0004020202020204" pitchFamily="34" charset="0"/>
              </a:rPr>
              <a:t>Jiang He</a:t>
            </a:r>
          </a:p>
          <a:p>
            <a:endParaRPr lang="en-US" sz="400" dirty="0">
              <a:latin typeface="Aptos Light" panose="020B0004020202020204" pitchFamily="34" charset="0"/>
            </a:endParaRPr>
          </a:p>
          <a:p>
            <a:r>
              <a:rPr lang="en-US" sz="1600" u="sng" dirty="0">
                <a:latin typeface="Aptos Light" panose="020B0004020202020204" pitchFamily="34" charset="0"/>
              </a:rPr>
              <a:t>Johns </a:t>
            </a:r>
            <a:r>
              <a:rPr lang="en-US" sz="1600" u="sng" dirty="0" err="1">
                <a:latin typeface="Aptos Light" panose="020B0004020202020204" pitchFamily="34" charset="0"/>
              </a:rPr>
              <a:t>Hokins</a:t>
            </a:r>
            <a:r>
              <a:rPr lang="en-US" sz="1600" u="sng" dirty="0">
                <a:latin typeface="Aptos Light" panose="020B0004020202020204" pitchFamily="34" charset="0"/>
              </a:rPr>
              <a:t> University</a:t>
            </a:r>
            <a:endParaRPr lang="en-US" sz="1600" dirty="0">
              <a:latin typeface="Aptos Light" panose="020B0004020202020204" pitchFamily="34" charset="0"/>
            </a:endParaRPr>
          </a:p>
          <a:p>
            <a:r>
              <a:rPr lang="en-US" sz="1600" dirty="0">
                <a:latin typeface="Aptos Light" panose="020B0004020202020204" pitchFamily="34" charset="0"/>
              </a:rPr>
              <a:t>Dan </a:t>
            </a:r>
            <a:r>
              <a:rPr lang="en-US" sz="1600" dirty="0" err="1">
                <a:latin typeface="Aptos Light" panose="020B0004020202020204" pitchFamily="34" charset="0"/>
              </a:rPr>
              <a:t>Arking</a:t>
            </a:r>
            <a:endParaRPr lang="en-US" sz="1600" dirty="0">
              <a:latin typeface="Aptos Light" panose="020B0004020202020204" pitchFamily="34" charset="0"/>
            </a:endParaRPr>
          </a:p>
          <a:p>
            <a:endParaRPr lang="en-US" sz="400" dirty="0">
              <a:latin typeface="Aptos Light" panose="020B0004020202020204" pitchFamily="34" charset="0"/>
            </a:endParaRPr>
          </a:p>
          <a:p>
            <a:r>
              <a:rPr lang="en-US" sz="1600" u="sng" dirty="0">
                <a:latin typeface="Aptos Light" panose="020B0004020202020204" pitchFamily="34" charset="0"/>
              </a:rPr>
              <a:t>Rush University</a:t>
            </a:r>
            <a:endParaRPr lang="en-US" sz="1600" dirty="0">
              <a:latin typeface="Aptos Light" panose="020B0004020202020204" pitchFamily="34" charset="0"/>
            </a:endParaRPr>
          </a:p>
          <a:p>
            <a:r>
              <a:rPr lang="en-US" sz="1600" dirty="0">
                <a:latin typeface="Aptos Light" panose="020B0004020202020204" pitchFamily="34" charset="0"/>
              </a:rPr>
              <a:t>David Bennett</a:t>
            </a:r>
            <a:endParaRPr lang="en-US" sz="400" dirty="0">
              <a:latin typeface="Aptos Light" panose="020B0004020202020204" pitchFamily="34" charset="0"/>
            </a:endParaRPr>
          </a:p>
          <a:p>
            <a:endParaRPr lang="en-US" sz="400" dirty="0">
              <a:latin typeface="Aptos Light" panose="020B0004020202020204" pitchFamily="34" charset="0"/>
            </a:endParaRPr>
          </a:p>
          <a:p>
            <a:r>
              <a:rPr lang="en-US" sz="1600" u="sng" dirty="0">
                <a:latin typeface="Aptos Light" panose="020B0004020202020204" pitchFamily="34" charset="0"/>
              </a:rPr>
              <a:t>Pennington Biomedical Research Center</a:t>
            </a:r>
          </a:p>
          <a:p>
            <a:r>
              <a:rPr lang="en-US" sz="1600" dirty="0">
                <a:latin typeface="Aptos Light" panose="020B0004020202020204" pitchFamily="34" charset="0"/>
              </a:rPr>
              <a:t>Owen Carmichael</a:t>
            </a:r>
          </a:p>
          <a:p>
            <a:endParaRPr lang="en-US" sz="1600" dirty="0">
              <a:latin typeface="Aptos Light" panose="020B0004020202020204" pitchFamily="34" charset="0"/>
            </a:endParaRPr>
          </a:p>
          <a:p>
            <a:endParaRPr lang="en-US" sz="1600" dirty="0">
              <a:latin typeface="Aptos Light" panose="020B0004020202020204" pitchFamily="34" charset="0"/>
            </a:endParaRPr>
          </a:p>
        </p:txBody>
      </p:sp>
      <p:pic>
        <p:nvPicPr>
          <p:cNvPr id="3" name="Picture 2">
            <a:extLst>
              <a:ext uri="{FF2B5EF4-FFF2-40B4-BE49-F238E27FC236}">
                <a16:creationId xmlns:a16="http://schemas.microsoft.com/office/drawing/2014/main" id="{4F0C3FCE-43F0-1C0C-3F0F-955EF28793E3}"/>
              </a:ext>
            </a:extLst>
          </p:cNvPr>
          <p:cNvPicPr>
            <a:picLocks noChangeAspect="1"/>
          </p:cNvPicPr>
          <p:nvPr/>
        </p:nvPicPr>
        <p:blipFill>
          <a:blip r:embed="rId5"/>
          <a:stretch>
            <a:fillRect/>
          </a:stretch>
        </p:blipFill>
        <p:spPr>
          <a:xfrm>
            <a:off x="8228315" y="2016712"/>
            <a:ext cx="1268505" cy="623606"/>
          </a:xfrm>
          <a:prstGeom prst="rect">
            <a:avLst/>
          </a:prstGeom>
        </p:spPr>
      </p:pic>
      <p:sp>
        <p:nvSpPr>
          <p:cNvPr id="5" name="TextBox 6">
            <a:extLst>
              <a:ext uri="{FF2B5EF4-FFF2-40B4-BE49-F238E27FC236}">
                <a16:creationId xmlns:a16="http://schemas.microsoft.com/office/drawing/2014/main" id="{2E9CB64D-2B00-99AB-EAF4-1343C44BD01F}"/>
              </a:ext>
            </a:extLst>
          </p:cNvPr>
          <p:cNvSpPr txBox="1"/>
          <p:nvPr/>
        </p:nvSpPr>
        <p:spPr>
          <a:xfrm>
            <a:off x="1356645" y="4730507"/>
            <a:ext cx="7813874" cy="861774"/>
          </a:xfrm>
          <a:prstGeom prst="rect">
            <a:avLst/>
          </a:prstGeom>
          <a:noFill/>
        </p:spPr>
        <p:txBody>
          <a:bodyPr wrap="square" numCol="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Aptos Light" panose="020B0004020202020204" pitchFamily="34" charset="0"/>
              </a:rPr>
              <a:t>Contact</a:t>
            </a:r>
            <a:r>
              <a:rPr lang="en-US" dirty="0">
                <a:latin typeface="Aptos Light" panose="020B0004020202020204" pitchFamily="34" charset="0"/>
              </a:rPr>
              <a:t> </a:t>
            </a:r>
          </a:p>
          <a:p>
            <a:r>
              <a:rPr lang="en-US" sz="1600" dirty="0">
                <a:latin typeface="Aptos Light" panose="020B0004020202020204" pitchFamily="34" charset="0"/>
              </a:rPr>
              <a:t>Yang Pan, PhD</a:t>
            </a:r>
          </a:p>
          <a:p>
            <a:r>
              <a:rPr lang="en-US" sz="1600" dirty="0">
                <a:latin typeface="Aptos Light" panose="020B0004020202020204" pitchFamily="34" charset="0"/>
              </a:rPr>
              <a:t>Email: </a:t>
            </a:r>
            <a:r>
              <a:rPr lang="en-US" sz="1600" dirty="0">
                <a:latin typeface="Aptos Light" panose="020B0004020202020204" pitchFamily="34" charset="0"/>
                <a:hlinkClick r:id="rId6"/>
              </a:rPr>
              <a:t>yangpan5@uic.edu</a:t>
            </a:r>
            <a:endParaRPr lang="en-US" sz="1600" dirty="0">
              <a:latin typeface="Aptos Light" panose="020B0004020202020204" pitchFamily="34" charset="0"/>
            </a:endParaRPr>
          </a:p>
        </p:txBody>
      </p:sp>
      <p:sp>
        <p:nvSpPr>
          <p:cNvPr id="8" name="TextBox 7">
            <a:extLst>
              <a:ext uri="{FF2B5EF4-FFF2-40B4-BE49-F238E27FC236}">
                <a16:creationId xmlns:a16="http://schemas.microsoft.com/office/drawing/2014/main" id="{A732B95F-B97F-7957-0C83-9B0E92D7E586}"/>
              </a:ext>
            </a:extLst>
          </p:cNvPr>
          <p:cNvSpPr txBox="1"/>
          <p:nvPr/>
        </p:nvSpPr>
        <p:spPr>
          <a:xfrm>
            <a:off x="1356645" y="4425398"/>
            <a:ext cx="8710281" cy="369332"/>
          </a:xfrm>
          <a:prstGeom prst="rect">
            <a:avLst/>
          </a:prstGeom>
          <a:noFill/>
        </p:spPr>
        <p:txBody>
          <a:bodyPr wrap="square">
            <a:spAutoFit/>
          </a:bodyPr>
          <a:lstStyle/>
          <a:p>
            <a:r>
              <a:rPr lang="en-US" b="1" i="0" dirty="0">
                <a:solidFill>
                  <a:srgbClr val="404040"/>
                </a:solidFill>
                <a:effectLst/>
                <a:latin typeface="Aptos Light" panose="020B0004020202020204" pitchFamily="34" charset="0"/>
              </a:rPr>
              <a:t>Questions, feedback, or collaborations? </a:t>
            </a:r>
            <a:endParaRPr lang="en-US" dirty="0">
              <a:latin typeface="Aptos Light" panose="020B0004020202020204" pitchFamily="34" charset="0"/>
            </a:endParaRPr>
          </a:p>
        </p:txBody>
      </p:sp>
      <p:sp>
        <p:nvSpPr>
          <p:cNvPr id="6" name="TextBox 6">
            <a:extLst>
              <a:ext uri="{FF2B5EF4-FFF2-40B4-BE49-F238E27FC236}">
                <a16:creationId xmlns:a16="http://schemas.microsoft.com/office/drawing/2014/main" id="{894A6CDD-BF7E-6F91-4CE9-F6EC1145332B}"/>
              </a:ext>
            </a:extLst>
          </p:cNvPr>
          <p:cNvSpPr txBox="1"/>
          <p:nvPr/>
        </p:nvSpPr>
        <p:spPr>
          <a:xfrm>
            <a:off x="8137801" y="5322444"/>
            <a:ext cx="275772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Aptos Light" panose="020B0004020202020204" pitchFamily="34" charset="0"/>
              </a:rPr>
              <a:t>R00 AG083214 (2025-2028)</a:t>
            </a:r>
          </a:p>
        </p:txBody>
      </p:sp>
      <p:pic>
        <p:nvPicPr>
          <p:cNvPr id="1026" name="Picture 2" descr="CRIC] Chronic Renal Insufficiency Cohort Study | CCEB">
            <a:extLst>
              <a:ext uri="{FF2B5EF4-FFF2-40B4-BE49-F238E27FC236}">
                <a16:creationId xmlns:a16="http://schemas.microsoft.com/office/drawing/2014/main" id="{316DB607-5271-BFC8-9669-13DD6487B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0718" y="2952533"/>
            <a:ext cx="1005058" cy="8274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4">
            <a:extLst>
              <a:ext uri="{FF2B5EF4-FFF2-40B4-BE49-F238E27FC236}">
                <a16:creationId xmlns:a16="http://schemas.microsoft.com/office/drawing/2014/main" id="{3B508695-09D0-794E-53E9-2C1C8206288E}"/>
              </a:ext>
            </a:extLst>
          </p:cNvPr>
          <p:cNvSpPr txBox="1"/>
          <p:nvPr/>
        </p:nvSpPr>
        <p:spPr>
          <a:xfrm>
            <a:off x="8116620" y="2621515"/>
            <a:ext cx="335639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Aptos Light" panose="020B0004020202020204" pitchFamily="34" charset="0"/>
              </a:rPr>
              <a:t>Chronic Renal Insufficiency Cohort </a:t>
            </a:r>
          </a:p>
        </p:txBody>
      </p:sp>
    </p:spTree>
    <p:extLst>
      <p:ext uri="{BB962C8B-B14F-4D97-AF65-F5344CB8AC3E}">
        <p14:creationId xmlns:p14="http://schemas.microsoft.com/office/powerpoint/2010/main" val="1586576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3AA3-2828-CC00-D3CD-E85BEA65D6F4}"/>
              </a:ext>
            </a:extLst>
          </p:cNvPr>
          <p:cNvSpPr>
            <a:spLocks noGrp="1"/>
          </p:cNvSpPr>
          <p:nvPr>
            <p:ph type="title"/>
          </p:nvPr>
        </p:nvSpPr>
        <p:spPr/>
        <p:txBody>
          <a:bodyPr/>
          <a:lstStyle/>
          <a:p>
            <a:r>
              <a:rPr lang="en-US" dirty="0"/>
              <a:t>Thank you for your attention!</a:t>
            </a:r>
          </a:p>
        </p:txBody>
      </p:sp>
      <p:sp>
        <p:nvSpPr>
          <p:cNvPr id="3" name="Content Placeholder 2">
            <a:extLst>
              <a:ext uri="{FF2B5EF4-FFF2-40B4-BE49-F238E27FC236}">
                <a16:creationId xmlns:a16="http://schemas.microsoft.com/office/drawing/2014/main" id="{184AC755-4870-AC67-BB50-93D26CDA56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8948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DB3BF-3C08-CE6C-AC59-BF18465BA03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F61408-DB5B-403F-111A-A5430AA2CCC5}"/>
              </a:ext>
            </a:extLst>
          </p:cNvPr>
          <p:cNvSpPr txBox="1">
            <a:spLocks/>
          </p:cNvSpPr>
          <p:nvPr/>
        </p:nvSpPr>
        <p:spPr>
          <a:xfrm>
            <a:off x="793845" y="2013097"/>
            <a:ext cx="10972800" cy="4105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0" i="0" dirty="0">
              <a:solidFill>
                <a:schemeClr val="tx1">
                  <a:lumMod val="50000"/>
                </a:schemeClr>
              </a:solidFill>
              <a:effectLst/>
              <a:latin typeface="Arial" panose="020B0604020202020204" pitchFamily="34" charset="0"/>
            </a:endParaRPr>
          </a:p>
        </p:txBody>
      </p:sp>
      <p:sp>
        <p:nvSpPr>
          <p:cNvPr id="5" name="TextBox 4">
            <a:extLst>
              <a:ext uri="{FF2B5EF4-FFF2-40B4-BE49-F238E27FC236}">
                <a16:creationId xmlns:a16="http://schemas.microsoft.com/office/drawing/2014/main" id="{706C407B-929A-BBB8-B6A6-E67C5C223D56}"/>
              </a:ext>
            </a:extLst>
          </p:cNvPr>
          <p:cNvSpPr txBox="1"/>
          <p:nvPr/>
        </p:nvSpPr>
        <p:spPr>
          <a:xfrm>
            <a:off x="0" y="6550223"/>
            <a:ext cx="4236720" cy="307777"/>
          </a:xfrm>
          <a:prstGeom prst="rect">
            <a:avLst/>
          </a:prstGeom>
          <a:noFill/>
        </p:spPr>
        <p:txBody>
          <a:bodyPr wrap="square">
            <a:spAutoFit/>
          </a:bodyPr>
          <a:lstStyle/>
          <a:p>
            <a:r>
              <a:rPr lang="en-US" sz="1400" dirty="0">
                <a:latin typeface="Aptos Light" panose="020B0004020202020204" pitchFamily="34" charset="0"/>
              </a:rPr>
              <a:t>Pan, </a:t>
            </a:r>
            <a:r>
              <a:rPr lang="en-US" sz="1400" dirty="0" err="1">
                <a:latin typeface="Aptos Light" panose="020B0004020202020204" pitchFamily="34" charset="0"/>
              </a:rPr>
              <a:t>Vlaesschaert</a:t>
            </a:r>
            <a:r>
              <a:rPr lang="en-US" sz="1400" dirty="0">
                <a:latin typeface="Aptos Light" panose="020B0004020202020204" pitchFamily="34" charset="0"/>
              </a:rPr>
              <a:t> et al. </a:t>
            </a:r>
            <a:r>
              <a:rPr lang="en-US" sz="1400" i="1" dirty="0">
                <a:effectLst/>
                <a:latin typeface="Aptos Light" panose="020B0004020202020204" pitchFamily="34" charset="0"/>
                <a:ea typeface="Times New Roman" panose="02020603050405020304" pitchFamily="18" charset="0"/>
              </a:rPr>
              <a:t>J Am Soc Nephrol.</a:t>
            </a:r>
            <a:r>
              <a:rPr lang="en-US" sz="1400" dirty="0">
                <a:latin typeface="Aptos Light" panose="020B0004020202020204" pitchFamily="34" charset="0"/>
              </a:rPr>
              <a:t> 2025</a:t>
            </a:r>
          </a:p>
        </p:txBody>
      </p:sp>
      <p:sp>
        <p:nvSpPr>
          <p:cNvPr id="6" name="Title 1">
            <a:extLst>
              <a:ext uri="{FF2B5EF4-FFF2-40B4-BE49-F238E27FC236}">
                <a16:creationId xmlns:a16="http://schemas.microsoft.com/office/drawing/2014/main" id="{1B456946-CB33-D5FC-8B0C-60DCF8AF762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D116839C-BDB9-48CD-2FBC-BE36A9160B5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No significant difference in the CHIP-CVD association based on baseline eGFR, diabetes status, or race</a:t>
            </a:r>
            <a:endParaRPr lang="en-US" sz="3600" dirty="0">
              <a:ea typeface="Calibri" panose="020F0502020204030204" pitchFamily="34" charset="0"/>
              <a:cs typeface="Calibri" panose="020F0502020204030204" pitchFamily="34" charset="0"/>
            </a:endParaRPr>
          </a:p>
        </p:txBody>
      </p:sp>
      <p:pic>
        <p:nvPicPr>
          <p:cNvPr id="12" name="Picture 11" descr="A close-up of a paper&#10;&#10;AI-generated content may be incorrect.">
            <a:extLst>
              <a:ext uri="{FF2B5EF4-FFF2-40B4-BE49-F238E27FC236}">
                <a16:creationId xmlns:a16="http://schemas.microsoft.com/office/drawing/2014/main" id="{45927CA9-A475-CA09-464A-75D4802F492B}"/>
              </a:ext>
            </a:extLst>
          </p:cNvPr>
          <p:cNvPicPr>
            <a:picLocks noChangeAspect="1"/>
          </p:cNvPicPr>
          <p:nvPr/>
        </p:nvPicPr>
        <p:blipFill>
          <a:blip r:embed="rId3">
            <a:extLst>
              <a:ext uri="{28A0092B-C50C-407E-A947-70E740481C1C}">
                <a14:useLocalDpi xmlns:a14="http://schemas.microsoft.com/office/drawing/2010/main" val="0"/>
              </a:ext>
            </a:extLst>
          </a:blip>
          <a:srcRect b="29817"/>
          <a:stretch>
            <a:fillRect/>
          </a:stretch>
        </p:blipFill>
        <p:spPr>
          <a:xfrm>
            <a:off x="2593588" y="1737063"/>
            <a:ext cx="7004824" cy="4813160"/>
          </a:xfrm>
          <a:prstGeom prst="rect">
            <a:avLst/>
          </a:prstGeom>
        </p:spPr>
      </p:pic>
    </p:spTree>
    <p:extLst>
      <p:ext uri="{BB962C8B-B14F-4D97-AF65-F5344CB8AC3E}">
        <p14:creationId xmlns:p14="http://schemas.microsoft.com/office/powerpoint/2010/main" val="387829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8985-8BD1-04B7-CAE4-C6D5317BCD33}"/>
              </a:ext>
            </a:extLst>
          </p:cNvPr>
          <p:cNvSpPr>
            <a:spLocks noGrp="1"/>
          </p:cNvSpPr>
          <p:nvPr>
            <p:ph type="title"/>
          </p:nvPr>
        </p:nvSpPr>
        <p:spPr>
          <a:xfrm>
            <a:off x="838199" y="365125"/>
            <a:ext cx="10953307" cy="1325563"/>
          </a:xfrm>
        </p:spPr>
        <p:txBody>
          <a:bodyPr>
            <a:normAutofit/>
          </a:bodyPr>
          <a:lstStyle/>
          <a:p>
            <a:pPr algn="ctr"/>
            <a:r>
              <a:rPr lang="en-US" sz="3600" dirty="0"/>
              <a:t>Protein signature scores improve CHIP classification beyond demographic and clinical variables</a:t>
            </a:r>
          </a:p>
        </p:txBody>
      </p:sp>
      <p:pic>
        <p:nvPicPr>
          <p:cNvPr id="4" name="Content Placeholder 3" descr="A graph of bootstrap data&#10;&#10;AI-generated content may be incorrect.">
            <a:extLst>
              <a:ext uri="{FF2B5EF4-FFF2-40B4-BE49-F238E27FC236}">
                <a16:creationId xmlns:a16="http://schemas.microsoft.com/office/drawing/2014/main" id="{BED0E4CC-1B06-ECF8-9716-EADF36F615D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8981" t="8912" b="12286"/>
          <a:stretch>
            <a:fillRect/>
          </a:stretch>
        </p:blipFill>
        <p:spPr>
          <a:xfrm>
            <a:off x="7053943" y="3039789"/>
            <a:ext cx="3394575" cy="2449090"/>
          </a:xfrm>
          <a:prstGeom prst="rect">
            <a:avLst/>
          </a:prstGeom>
        </p:spPr>
      </p:pic>
      <p:pic>
        <p:nvPicPr>
          <p:cNvPr id="6" name="Picture 5" descr="A graph of a graph showing the number of the same number&#10;&#10;AI-generated content may be incorrect.">
            <a:extLst>
              <a:ext uri="{FF2B5EF4-FFF2-40B4-BE49-F238E27FC236}">
                <a16:creationId xmlns:a16="http://schemas.microsoft.com/office/drawing/2014/main" id="{14BD9265-B439-D5F4-CE33-29569437D636}"/>
              </a:ext>
            </a:extLst>
          </p:cNvPr>
          <p:cNvPicPr>
            <a:picLocks noChangeAspect="1"/>
          </p:cNvPicPr>
          <p:nvPr/>
        </p:nvPicPr>
        <p:blipFill>
          <a:blip r:embed="rId4">
            <a:extLst>
              <a:ext uri="{28A0092B-C50C-407E-A947-70E740481C1C}">
                <a14:useLocalDpi xmlns:a14="http://schemas.microsoft.com/office/drawing/2010/main" val="0"/>
              </a:ext>
            </a:extLst>
          </a:blip>
          <a:srcRect l="6767" t="8912" b="12286"/>
          <a:stretch>
            <a:fillRect/>
          </a:stretch>
        </p:blipFill>
        <p:spPr>
          <a:xfrm>
            <a:off x="1995865" y="3039790"/>
            <a:ext cx="3477136" cy="2449090"/>
          </a:xfrm>
          <a:prstGeom prst="rect">
            <a:avLst/>
          </a:prstGeom>
        </p:spPr>
      </p:pic>
      <p:sp>
        <p:nvSpPr>
          <p:cNvPr id="10" name="TextBox 9">
            <a:extLst>
              <a:ext uri="{FF2B5EF4-FFF2-40B4-BE49-F238E27FC236}">
                <a16:creationId xmlns:a16="http://schemas.microsoft.com/office/drawing/2014/main" id="{CB01C7F3-DAB5-FE07-F80F-B659EA934345}"/>
              </a:ext>
            </a:extLst>
          </p:cNvPr>
          <p:cNvSpPr txBox="1"/>
          <p:nvPr/>
        </p:nvSpPr>
        <p:spPr>
          <a:xfrm>
            <a:off x="1298111" y="1650083"/>
            <a:ext cx="9957518" cy="784830"/>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dirty="0">
                <a:latin typeface="Aptos Light" panose="020B0004020202020204" pitchFamily="34" charset="0"/>
              </a:rPr>
              <a:t>Classification matrices showing predicted vs. true patient counts for each CHIP outcome</a:t>
            </a:r>
          </a:p>
          <a:p>
            <a:pPr marL="285750" indent="-285750">
              <a:spcAft>
                <a:spcPts val="600"/>
              </a:spcAft>
              <a:buFont typeface="Arial" panose="020B0604020202020204" pitchFamily="34" charset="0"/>
              <a:buChar char="•"/>
            </a:pPr>
            <a:r>
              <a:rPr lang="en-US" sz="2000" dirty="0">
                <a:latin typeface="Aptos Light" panose="020B0004020202020204" pitchFamily="34" charset="0"/>
              </a:rPr>
              <a:t>Numbers averaged from k-fold cross-validation or bootstrap results</a:t>
            </a:r>
          </a:p>
        </p:txBody>
      </p:sp>
      <p:cxnSp>
        <p:nvCxnSpPr>
          <p:cNvPr id="14" name="Straight Arrow Connector 13">
            <a:extLst>
              <a:ext uri="{FF2B5EF4-FFF2-40B4-BE49-F238E27FC236}">
                <a16:creationId xmlns:a16="http://schemas.microsoft.com/office/drawing/2014/main" id="{17376A96-723A-ECCC-E740-491A6E7182D2}"/>
              </a:ext>
            </a:extLst>
          </p:cNvPr>
          <p:cNvCxnSpPr/>
          <p:nvPr/>
        </p:nvCxnSpPr>
        <p:spPr>
          <a:xfrm>
            <a:off x="5684017" y="4396392"/>
            <a:ext cx="5928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6E75A40-00B9-DCBE-4FF6-F8939030E127}"/>
              </a:ext>
            </a:extLst>
          </p:cNvPr>
          <p:cNvSpPr txBox="1"/>
          <p:nvPr/>
        </p:nvSpPr>
        <p:spPr>
          <a:xfrm>
            <a:off x="1426867" y="2670457"/>
            <a:ext cx="4160017" cy="338554"/>
          </a:xfrm>
          <a:prstGeom prst="rect">
            <a:avLst/>
          </a:prstGeom>
          <a:noFill/>
        </p:spPr>
        <p:txBody>
          <a:bodyPr wrap="square">
            <a:spAutoFit/>
          </a:bodyPr>
          <a:lstStyle/>
          <a:p>
            <a:r>
              <a:rPr lang="en-US" sz="1600" i="0" dirty="0">
                <a:solidFill>
                  <a:srgbClr val="001D35"/>
                </a:solidFill>
                <a:effectLst/>
              </a:rPr>
              <a:t>Mean classification </a:t>
            </a:r>
            <a:r>
              <a:rPr lang="en-US" sz="1600" dirty="0">
                <a:solidFill>
                  <a:srgbClr val="001D35"/>
                </a:solidFill>
              </a:rPr>
              <a:t>m</a:t>
            </a:r>
            <a:r>
              <a:rPr lang="en-US" sz="1600" i="0" dirty="0">
                <a:solidFill>
                  <a:srgbClr val="001D35"/>
                </a:solidFill>
                <a:effectLst/>
              </a:rPr>
              <a:t>atrix for </a:t>
            </a:r>
            <a:r>
              <a:rPr lang="en-US" sz="1600" dirty="0">
                <a:solidFill>
                  <a:srgbClr val="001D35"/>
                </a:solidFill>
              </a:rPr>
              <a:t>basic </a:t>
            </a:r>
            <a:r>
              <a:rPr lang="en-US" sz="1600" i="0" dirty="0">
                <a:solidFill>
                  <a:srgbClr val="001D35"/>
                </a:solidFill>
                <a:effectLst/>
              </a:rPr>
              <a:t>models*</a:t>
            </a:r>
            <a:endParaRPr lang="en-US" sz="1600" dirty="0"/>
          </a:p>
        </p:txBody>
      </p:sp>
      <p:sp>
        <p:nvSpPr>
          <p:cNvPr id="17" name="TextBox 16">
            <a:extLst>
              <a:ext uri="{FF2B5EF4-FFF2-40B4-BE49-F238E27FC236}">
                <a16:creationId xmlns:a16="http://schemas.microsoft.com/office/drawing/2014/main" id="{D013CA64-2256-9786-39E8-7F6B1E2DCDE0}"/>
              </a:ext>
            </a:extLst>
          </p:cNvPr>
          <p:cNvSpPr txBox="1"/>
          <p:nvPr/>
        </p:nvSpPr>
        <p:spPr>
          <a:xfrm>
            <a:off x="6605116" y="2668895"/>
            <a:ext cx="4160017" cy="338554"/>
          </a:xfrm>
          <a:prstGeom prst="rect">
            <a:avLst/>
          </a:prstGeom>
          <a:noFill/>
        </p:spPr>
        <p:txBody>
          <a:bodyPr wrap="square">
            <a:spAutoFit/>
          </a:bodyPr>
          <a:lstStyle/>
          <a:p>
            <a:r>
              <a:rPr lang="en-US" sz="1600" dirty="0">
                <a:solidFill>
                  <a:srgbClr val="001D35"/>
                </a:solidFill>
              </a:rPr>
              <a:t>Mean classification matrix for protein models</a:t>
            </a:r>
          </a:p>
        </p:txBody>
      </p:sp>
      <p:sp>
        <p:nvSpPr>
          <p:cNvPr id="18" name="TextBox 17">
            <a:extLst>
              <a:ext uri="{FF2B5EF4-FFF2-40B4-BE49-F238E27FC236}">
                <a16:creationId xmlns:a16="http://schemas.microsoft.com/office/drawing/2014/main" id="{E944CD2D-63E4-FA62-418B-AB0924AC137E}"/>
              </a:ext>
            </a:extLst>
          </p:cNvPr>
          <p:cNvSpPr txBox="1"/>
          <p:nvPr/>
        </p:nvSpPr>
        <p:spPr>
          <a:xfrm>
            <a:off x="2135624" y="5473682"/>
            <a:ext cx="1160236" cy="276999"/>
          </a:xfrm>
          <a:prstGeom prst="rect">
            <a:avLst/>
          </a:prstGeom>
          <a:noFill/>
        </p:spPr>
        <p:txBody>
          <a:bodyPr wrap="square" rtlCol="0">
            <a:spAutoFit/>
          </a:bodyPr>
          <a:lstStyle/>
          <a:p>
            <a:r>
              <a:rPr lang="en-US" sz="1200" dirty="0" err="1"/>
              <a:t>NoCHIP</a:t>
            </a:r>
            <a:endParaRPr lang="en-US" sz="1200" dirty="0"/>
          </a:p>
        </p:txBody>
      </p:sp>
      <p:sp>
        <p:nvSpPr>
          <p:cNvPr id="19" name="TextBox 18">
            <a:extLst>
              <a:ext uri="{FF2B5EF4-FFF2-40B4-BE49-F238E27FC236}">
                <a16:creationId xmlns:a16="http://schemas.microsoft.com/office/drawing/2014/main" id="{BBFAA66E-4DAF-3EAE-917B-51FAF381449B}"/>
              </a:ext>
            </a:extLst>
          </p:cNvPr>
          <p:cNvSpPr txBox="1"/>
          <p:nvPr/>
        </p:nvSpPr>
        <p:spPr>
          <a:xfrm>
            <a:off x="2926757" y="5473682"/>
            <a:ext cx="1160236" cy="276999"/>
          </a:xfrm>
          <a:prstGeom prst="rect">
            <a:avLst/>
          </a:prstGeom>
          <a:noFill/>
        </p:spPr>
        <p:txBody>
          <a:bodyPr wrap="square" rtlCol="0">
            <a:spAutoFit/>
          </a:bodyPr>
          <a:lstStyle/>
          <a:p>
            <a:r>
              <a:rPr lang="en-US" sz="1200" i="1" dirty="0"/>
              <a:t>DNMT3A</a:t>
            </a:r>
          </a:p>
        </p:txBody>
      </p:sp>
      <p:sp>
        <p:nvSpPr>
          <p:cNvPr id="20" name="TextBox 19">
            <a:extLst>
              <a:ext uri="{FF2B5EF4-FFF2-40B4-BE49-F238E27FC236}">
                <a16:creationId xmlns:a16="http://schemas.microsoft.com/office/drawing/2014/main" id="{47C6C28E-B374-80F6-40DE-171B08080F62}"/>
              </a:ext>
            </a:extLst>
          </p:cNvPr>
          <p:cNvSpPr txBox="1"/>
          <p:nvPr/>
        </p:nvSpPr>
        <p:spPr>
          <a:xfrm>
            <a:off x="3663968" y="5473682"/>
            <a:ext cx="1160237" cy="276999"/>
          </a:xfrm>
          <a:prstGeom prst="rect">
            <a:avLst/>
          </a:prstGeom>
          <a:noFill/>
        </p:spPr>
        <p:txBody>
          <a:bodyPr wrap="square" rtlCol="0">
            <a:spAutoFit/>
          </a:bodyPr>
          <a:lstStyle/>
          <a:p>
            <a:r>
              <a:rPr lang="en-US" sz="1200" dirty="0"/>
              <a:t>Non-</a:t>
            </a:r>
            <a:r>
              <a:rPr lang="en-US" sz="1200" i="1" dirty="0"/>
              <a:t>DNMT3A</a:t>
            </a:r>
          </a:p>
        </p:txBody>
      </p:sp>
      <p:sp>
        <p:nvSpPr>
          <p:cNvPr id="21" name="TextBox 20">
            <a:extLst>
              <a:ext uri="{FF2B5EF4-FFF2-40B4-BE49-F238E27FC236}">
                <a16:creationId xmlns:a16="http://schemas.microsoft.com/office/drawing/2014/main" id="{527FB3B8-392B-C1D3-39FE-3ADC16A85275}"/>
              </a:ext>
            </a:extLst>
          </p:cNvPr>
          <p:cNvSpPr txBox="1"/>
          <p:nvPr/>
        </p:nvSpPr>
        <p:spPr>
          <a:xfrm>
            <a:off x="2969967" y="5722590"/>
            <a:ext cx="1160237" cy="276999"/>
          </a:xfrm>
          <a:prstGeom prst="rect">
            <a:avLst/>
          </a:prstGeom>
          <a:noFill/>
        </p:spPr>
        <p:txBody>
          <a:bodyPr wrap="square" rtlCol="0">
            <a:spAutoFit/>
          </a:bodyPr>
          <a:lstStyle/>
          <a:p>
            <a:r>
              <a:rPr lang="en-US" sz="1200" b="1" dirty="0"/>
              <a:t>True Class</a:t>
            </a:r>
            <a:endParaRPr lang="en-US" sz="1200" b="1" i="1" dirty="0"/>
          </a:p>
        </p:txBody>
      </p:sp>
      <p:sp>
        <p:nvSpPr>
          <p:cNvPr id="23" name="TextBox 22">
            <a:extLst>
              <a:ext uri="{FF2B5EF4-FFF2-40B4-BE49-F238E27FC236}">
                <a16:creationId xmlns:a16="http://schemas.microsoft.com/office/drawing/2014/main" id="{2CC22919-E5A9-DD82-8EDD-25FF1327D14B}"/>
              </a:ext>
            </a:extLst>
          </p:cNvPr>
          <p:cNvSpPr txBox="1"/>
          <p:nvPr/>
        </p:nvSpPr>
        <p:spPr>
          <a:xfrm rot="16200000">
            <a:off x="1094375" y="4093599"/>
            <a:ext cx="1363202" cy="276999"/>
          </a:xfrm>
          <a:prstGeom prst="rect">
            <a:avLst/>
          </a:prstGeom>
          <a:noFill/>
        </p:spPr>
        <p:txBody>
          <a:bodyPr wrap="square" rtlCol="0">
            <a:spAutoFit/>
          </a:bodyPr>
          <a:lstStyle/>
          <a:p>
            <a:r>
              <a:rPr lang="en-US" sz="1200" b="1" dirty="0"/>
              <a:t>Predicted  Class</a:t>
            </a:r>
            <a:endParaRPr lang="en-US" sz="1200" b="1" i="1" dirty="0"/>
          </a:p>
        </p:txBody>
      </p:sp>
      <p:sp>
        <p:nvSpPr>
          <p:cNvPr id="24" name="TextBox 23">
            <a:extLst>
              <a:ext uri="{FF2B5EF4-FFF2-40B4-BE49-F238E27FC236}">
                <a16:creationId xmlns:a16="http://schemas.microsoft.com/office/drawing/2014/main" id="{BF9D236B-A846-F3AA-0FD8-57974F467121}"/>
              </a:ext>
            </a:extLst>
          </p:cNvPr>
          <p:cNvSpPr txBox="1"/>
          <p:nvPr/>
        </p:nvSpPr>
        <p:spPr>
          <a:xfrm rot="16200000">
            <a:off x="1431491" y="4721410"/>
            <a:ext cx="1160236" cy="276999"/>
          </a:xfrm>
          <a:prstGeom prst="rect">
            <a:avLst/>
          </a:prstGeom>
          <a:noFill/>
        </p:spPr>
        <p:txBody>
          <a:bodyPr wrap="square" rtlCol="0">
            <a:spAutoFit/>
          </a:bodyPr>
          <a:lstStyle/>
          <a:p>
            <a:r>
              <a:rPr lang="en-US" sz="1200" dirty="0" err="1"/>
              <a:t>NoCHIP</a:t>
            </a:r>
            <a:endParaRPr lang="en-US" sz="1200" dirty="0"/>
          </a:p>
        </p:txBody>
      </p:sp>
      <p:sp>
        <p:nvSpPr>
          <p:cNvPr id="25" name="TextBox 24">
            <a:extLst>
              <a:ext uri="{FF2B5EF4-FFF2-40B4-BE49-F238E27FC236}">
                <a16:creationId xmlns:a16="http://schemas.microsoft.com/office/drawing/2014/main" id="{16CA848F-7B49-5C0B-6EA0-B88A900DFA1F}"/>
              </a:ext>
            </a:extLst>
          </p:cNvPr>
          <p:cNvSpPr txBox="1"/>
          <p:nvPr/>
        </p:nvSpPr>
        <p:spPr>
          <a:xfrm rot="16200000">
            <a:off x="1431491" y="3968448"/>
            <a:ext cx="1160236" cy="276999"/>
          </a:xfrm>
          <a:prstGeom prst="rect">
            <a:avLst/>
          </a:prstGeom>
          <a:noFill/>
        </p:spPr>
        <p:txBody>
          <a:bodyPr wrap="square" rtlCol="0">
            <a:spAutoFit/>
          </a:bodyPr>
          <a:lstStyle/>
          <a:p>
            <a:r>
              <a:rPr lang="en-US" sz="1200" i="1" dirty="0"/>
              <a:t>DNMT3A</a:t>
            </a:r>
          </a:p>
        </p:txBody>
      </p:sp>
      <p:sp>
        <p:nvSpPr>
          <p:cNvPr id="26" name="TextBox 25">
            <a:extLst>
              <a:ext uri="{FF2B5EF4-FFF2-40B4-BE49-F238E27FC236}">
                <a16:creationId xmlns:a16="http://schemas.microsoft.com/office/drawing/2014/main" id="{FE03C776-BE71-D3CA-5B24-4037C1077837}"/>
              </a:ext>
            </a:extLst>
          </p:cNvPr>
          <p:cNvSpPr txBox="1"/>
          <p:nvPr/>
        </p:nvSpPr>
        <p:spPr>
          <a:xfrm rot="16200000">
            <a:off x="1431491" y="3307222"/>
            <a:ext cx="1160237" cy="276999"/>
          </a:xfrm>
          <a:prstGeom prst="rect">
            <a:avLst/>
          </a:prstGeom>
          <a:noFill/>
        </p:spPr>
        <p:txBody>
          <a:bodyPr wrap="square" rtlCol="0">
            <a:spAutoFit/>
          </a:bodyPr>
          <a:lstStyle/>
          <a:p>
            <a:r>
              <a:rPr lang="en-US" sz="1200" dirty="0"/>
              <a:t>Non-</a:t>
            </a:r>
            <a:r>
              <a:rPr lang="en-US" sz="1200" i="1" dirty="0"/>
              <a:t>DNMT3A</a:t>
            </a:r>
          </a:p>
        </p:txBody>
      </p:sp>
      <p:sp>
        <p:nvSpPr>
          <p:cNvPr id="27" name="TextBox 26">
            <a:extLst>
              <a:ext uri="{FF2B5EF4-FFF2-40B4-BE49-F238E27FC236}">
                <a16:creationId xmlns:a16="http://schemas.microsoft.com/office/drawing/2014/main" id="{5248A603-38C5-369A-D6E0-69E26FFE1811}"/>
              </a:ext>
            </a:extLst>
          </p:cNvPr>
          <p:cNvSpPr txBox="1"/>
          <p:nvPr/>
        </p:nvSpPr>
        <p:spPr>
          <a:xfrm rot="16200000">
            <a:off x="6074779" y="4108143"/>
            <a:ext cx="1363202" cy="276999"/>
          </a:xfrm>
          <a:prstGeom prst="rect">
            <a:avLst/>
          </a:prstGeom>
          <a:noFill/>
        </p:spPr>
        <p:txBody>
          <a:bodyPr wrap="square" rtlCol="0">
            <a:spAutoFit/>
          </a:bodyPr>
          <a:lstStyle/>
          <a:p>
            <a:r>
              <a:rPr lang="en-US" sz="1200" b="1" dirty="0"/>
              <a:t>Predicted  Class</a:t>
            </a:r>
            <a:endParaRPr lang="en-US" sz="1200" b="1" i="1" dirty="0"/>
          </a:p>
        </p:txBody>
      </p:sp>
      <p:sp>
        <p:nvSpPr>
          <p:cNvPr id="28" name="TextBox 27">
            <a:extLst>
              <a:ext uri="{FF2B5EF4-FFF2-40B4-BE49-F238E27FC236}">
                <a16:creationId xmlns:a16="http://schemas.microsoft.com/office/drawing/2014/main" id="{07574E3A-5B24-0495-1B00-AACBBEBDA7D4}"/>
              </a:ext>
            </a:extLst>
          </p:cNvPr>
          <p:cNvSpPr txBox="1"/>
          <p:nvPr/>
        </p:nvSpPr>
        <p:spPr>
          <a:xfrm rot="16200000">
            <a:off x="6411895" y="4735954"/>
            <a:ext cx="1160236" cy="276999"/>
          </a:xfrm>
          <a:prstGeom prst="rect">
            <a:avLst/>
          </a:prstGeom>
          <a:noFill/>
        </p:spPr>
        <p:txBody>
          <a:bodyPr wrap="square" rtlCol="0">
            <a:spAutoFit/>
          </a:bodyPr>
          <a:lstStyle/>
          <a:p>
            <a:r>
              <a:rPr lang="en-US" sz="1200" dirty="0" err="1"/>
              <a:t>NoCHIP</a:t>
            </a:r>
            <a:endParaRPr lang="en-US" sz="1200" dirty="0"/>
          </a:p>
        </p:txBody>
      </p:sp>
      <p:sp>
        <p:nvSpPr>
          <p:cNvPr id="29" name="TextBox 28">
            <a:extLst>
              <a:ext uri="{FF2B5EF4-FFF2-40B4-BE49-F238E27FC236}">
                <a16:creationId xmlns:a16="http://schemas.microsoft.com/office/drawing/2014/main" id="{E5ECB868-A55F-9A06-C070-224F779C1453}"/>
              </a:ext>
            </a:extLst>
          </p:cNvPr>
          <p:cNvSpPr txBox="1"/>
          <p:nvPr/>
        </p:nvSpPr>
        <p:spPr>
          <a:xfrm rot="16200000">
            <a:off x="6411895" y="3982992"/>
            <a:ext cx="1160236" cy="276999"/>
          </a:xfrm>
          <a:prstGeom prst="rect">
            <a:avLst/>
          </a:prstGeom>
          <a:noFill/>
        </p:spPr>
        <p:txBody>
          <a:bodyPr wrap="square" rtlCol="0">
            <a:spAutoFit/>
          </a:bodyPr>
          <a:lstStyle/>
          <a:p>
            <a:r>
              <a:rPr lang="en-US" sz="1200" i="1" dirty="0"/>
              <a:t>DNMT3A</a:t>
            </a:r>
          </a:p>
        </p:txBody>
      </p:sp>
      <p:sp>
        <p:nvSpPr>
          <p:cNvPr id="30" name="TextBox 29">
            <a:extLst>
              <a:ext uri="{FF2B5EF4-FFF2-40B4-BE49-F238E27FC236}">
                <a16:creationId xmlns:a16="http://schemas.microsoft.com/office/drawing/2014/main" id="{947A8B7D-09FB-EB31-554D-32EDF0E16B47}"/>
              </a:ext>
            </a:extLst>
          </p:cNvPr>
          <p:cNvSpPr txBox="1"/>
          <p:nvPr/>
        </p:nvSpPr>
        <p:spPr>
          <a:xfrm rot="16200000">
            <a:off x="6411895" y="3321766"/>
            <a:ext cx="1160237" cy="276999"/>
          </a:xfrm>
          <a:prstGeom prst="rect">
            <a:avLst/>
          </a:prstGeom>
          <a:noFill/>
        </p:spPr>
        <p:txBody>
          <a:bodyPr wrap="square" rtlCol="0">
            <a:spAutoFit/>
          </a:bodyPr>
          <a:lstStyle/>
          <a:p>
            <a:r>
              <a:rPr lang="en-US" sz="1200" dirty="0"/>
              <a:t>Non-</a:t>
            </a:r>
            <a:r>
              <a:rPr lang="en-US" sz="1200" i="1" dirty="0"/>
              <a:t>DNMT3A</a:t>
            </a:r>
          </a:p>
        </p:txBody>
      </p:sp>
      <p:sp>
        <p:nvSpPr>
          <p:cNvPr id="31" name="TextBox 30">
            <a:extLst>
              <a:ext uri="{FF2B5EF4-FFF2-40B4-BE49-F238E27FC236}">
                <a16:creationId xmlns:a16="http://schemas.microsoft.com/office/drawing/2014/main" id="{6EF7B1EE-E5AD-CD99-12B5-DBB2C93A1A86}"/>
              </a:ext>
            </a:extLst>
          </p:cNvPr>
          <p:cNvSpPr txBox="1"/>
          <p:nvPr/>
        </p:nvSpPr>
        <p:spPr>
          <a:xfrm>
            <a:off x="7053943" y="5473682"/>
            <a:ext cx="1160236" cy="276999"/>
          </a:xfrm>
          <a:prstGeom prst="rect">
            <a:avLst/>
          </a:prstGeom>
          <a:noFill/>
        </p:spPr>
        <p:txBody>
          <a:bodyPr wrap="square" rtlCol="0">
            <a:spAutoFit/>
          </a:bodyPr>
          <a:lstStyle/>
          <a:p>
            <a:r>
              <a:rPr lang="en-US" sz="1200" dirty="0" err="1"/>
              <a:t>NoCHIP</a:t>
            </a:r>
            <a:endParaRPr lang="en-US" sz="1200" dirty="0"/>
          </a:p>
        </p:txBody>
      </p:sp>
      <p:sp>
        <p:nvSpPr>
          <p:cNvPr id="32" name="TextBox 31">
            <a:extLst>
              <a:ext uri="{FF2B5EF4-FFF2-40B4-BE49-F238E27FC236}">
                <a16:creationId xmlns:a16="http://schemas.microsoft.com/office/drawing/2014/main" id="{78D7B5D1-A6D5-5ED2-0AC5-E8916463EB19}"/>
              </a:ext>
            </a:extLst>
          </p:cNvPr>
          <p:cNvSpPr txBox="1"/>
          <p:nvPr/>
        </p:nvSpPr>
        <p:spPr>
          <a:xfrm>
            <a:off x="7845076" y="5473682"/>
            <a:ext cx="1160236" cy="276999"/>
          </a:xfrm>
          <a:prstGeom prst="rect">
            <a:avLst/>
          </a:prstGeom>
          <a:noFill/>
        </p:spPr>
        <p:txBody>
          <a:bodyPr wrap="square" rtlCol="0">
            <a:spAutoFit/>
          </a:bodyPr>
          <a:lstStyle/>
          <a:p>
            <a:r>
              <a:rPr lang="en-US" sz="1200" i="1" dirty="0"/>
              <a:t>DNMT3A</a:t>
            </a:r>
          </a:p>
        </p:txBody>
      </p:sp>
      <p:sp>
        <p:nvSpPr>
          <p:cNvPr id="33" name="TextBox 32">
            <a:extLst>
              <a:ext uri="{FF2B5EF4-FFF2-40B4-BE49-F238E27FC236}">
                <a16:creationId xmlns:a16="http://schemas.microsoft.com/office/drawing/2014/main" id="{02082E4D-A73D-96EA-91A8-87739110D9C1}"/>
              </a:ext>
            </a:extLst>
          </p:cNvPr>
          <p:cNvSpPr txBox="1"/>
          <p:nvPr/>
        </p:nvSpPr>
        <p:spPr>
          <a:xfrm>
            <a:off x="8582287" y="5473682"/>
            <a:ext cx="1160237" cy="276999"/>
          </a:xfrm>
          <a:prstGeom prst="rect">
            <a:avLst/>
          </a:prstGeom>
          <a:noFill/>
        </p:spPr>
        <p:txBody>
          <a:bodyPr wrap="square" rtlCol="0">
            <a:spAutoFit/>
          </a:bodyPr>
          <a:lstStyle/>
          <a:p>
            <a:r>
              <a:rPr lang="en-US" sz="1200" dirty="0"/>
              <a:t>Non-</a:t>
            </a:r>
            <a:r>
              <a:rPr lang="en-US" sz="1200" i="1" dirty="0"/>
              <a:t>DNMT3A</a:t>
            </a:r>
          </a:p>
        </p:txBody>
      </p:sp>
      <p:sp>
        <p:nvSpPr>
          <p:cNvPr id="34" name="TextBox 33">
            <a:extLst>
              <a:ext uri="{FF2B5EF4-FFF2-40B4-BE49-F238E27FC236}">
                <a16:creationId xmlns:a16="http://schemas.microsoft.com/office/drawing/2014/main" id="{224A928E-2090-8536-459B-5C4BAB8AAB78}"/>
              </a:ext>
            </a:extLst>
          </p:cNvPr>
          <p:cNvSpPr txBox="1"/>
          <p:nvPr/>
        </p:nvSpPr>
        <p:spPr>
          <a:xfrm>
            <a:off x="7888286" y="5694331"/>
            <a:ext cx="1160237" cy="276999"/>
          </a:xfrm>
          <a:prstGeom prst="rect">
            <a:avLst/>
          </a:prstGeom>
          <a:noFill/>
        </p:spPr>
        <p:txBody>
          <a:bodyPr wrap="square" rtlCol="0">
            <a:spAutoFit/>
          </a:bodyPr>
          <a:lstStyle/>
          <a:p>
            <a:r>
              <a:rPr lang="en-US" sz="1200" b="1" dirty="0"/>
              <a:t>True Class</a:t>
            </a:r>
            <a:endParaRPr lang="en-US" sz="1200" b="1" i="1" dirty="0"/>
          </a:p>
        </p:txBody>
      </p:sp>
      <p:sp>
        <p:nvSpPr>
          <p:cNvPr id="36" name="Oval 35">
            <a:extLst>
              <a:ext uri="{FF2B5EF4-FFF2-40B4-BE49-F238E27FC236}">
                <a16:creationId xmlns:a16="http://schemas.microsoft.com/office/drawing/2014/main" id="{D5A73A30-A7D9-4687-872B-853246822948}"/>
              </a:ext>
            </a:extLst>
          </p:cNvPr>
          <p:cNvSpPr/>
          <p:nvPr/>
        </p:nvSpPr>
        <p:spPr>
          <a:xfrm rot="2482504">
            <a:off x="7860882" y="2568113"/>
            <a:ext cx="969092" cy="33617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0394BBD-B848-A71C-F22C-7EFAB85F9AA2}"/>
              </a:ext>
            </a:extLst>
          </p:cNvPr>
          <p:cNvSpPr/>
          <p:nvPr/>
        </p:nvSpPr>
        <p:spPr>
          <a:xfrm rot="2482504">
            <a:off x="2872001" y="2573781"/>
            <a:ext cx="969092" cy="336230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3D263C-3272-3833-4C0C-1B79679FC35A}"/>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5" name="TextBox 4">
            <a:extLst>
              <a:ext uri="{FF2B5EF4-FFF2-40B4-BE49-F238E27FC236}">
                <a16:creationId xmlns:a16="http://schemas.microsoft.com/office/drawing/2014/main" id="{91508E0D-36F8-CD04-7C6D-AD128D3904C6}"/>
              </a:ext>
            </a:extLst>
          </p:cNvPr>
          <p:cNvSpPr txBox="1"/>
          <p:nvPr/>
        </p:nvSpPr>
        <p:spPr>
          <a:xfrm>
            <a:off x="1406655" y="6316148"/>
            <a:ext cx="8132691" cy="461665"/>
          </a:xfrm>
          <a:prstGeom prst="rect">
            <a:avLst/>
          </a:prstGeom>
          <a:noFill/>
        </p:spPr>
        <p:txBody>
          <a:bodyPr wrap="square">
            <a:spAutoFit/>
          </a:bodyPr>
          <a:lstStyle/>
          <a:p>
            <a:r>
              <a:rPr lang="en-US" sz="1200" dirty="0">
                <a:latin typeface="Aptos Light" panose="020B0004020202020204" pitchFamily="34" charset="0"/>
              </a:rPr>
              <a:t>*Basic model using 16 demographic and clinical variables: age, sex, race/ethnicity, CCID, CCID, eGFR, diabetes, hypertension, ACE/ARB, BMI, statins, HDL, LDL, total cholesterol, triglycerides, current smoking, and any CVD</a:t>
            </a:r>
          </a:p>
        </p:txBody>
      </p:sp>
    </p:spTree>
    <p:extLst>
      <p:ext uri="{BB962C8B-B14F-4D97-AF65-F5344CB8AC3E}">
        <p14:creationId xmlns:p14="http://schemas.microsoft.com/office/powerpoint/2010/main" val="1542958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AAA13-07B1-A554-3854-27E259C579C4}"/>
              </a:ext>
            </a:extLst>
          </p:cNvPr>
          <p:cNvSpPr>
            <a:spLocks noGrp="1"/>
          </p:cNvSpPr>
          <p:nvPr>
            <p:ph type="title"/>
          </p:nvPr>
        </p:nvSpPr>
        <p:spPr/>
        <p:txBody>
          <a:bodyPr>
            <a:normAutofit/>
          </a:bodyPr>
          <a:lstStyle/>
          <a:p>
            <a:pPr algn="ctr"/>
            <a:r>
              <a:rPr lang="en-US" sz="3600" dirty="0"/>
              <a:t>Human genetic and genomic evidence improves success rate of drug development</a:t>
            </a:r>
          </a:p>
        </p:txBody>
      </p:sp>
      <p:sp>
        <p:nvSpPr>
          <p:cNvPr id="3" name="Content Placeholder 2">
            <a:extLst>
              <a:ext uri="{FF2B5EF4-FFF2-40B4-BE49-F238E27FC236}">
                <a16:creationId xmlns:a16="http://schemas.microsoft.com/office/drawing/2014/main" id="{236B058E-EB4A-22A4-E7BF-47C5A6F0E23F}"/>
              </a:ext>
            </a:extLst>
          </p:cNvPr>
          <p:cNvSpPr>
            <a:spLocks noGrp="1"/>
          </p:cNvSpPr>
          <p:nvPr>
            <p:ph idx="1"/>
          </p:nvPr>
        </p:nvSpPr>
        <p:spPr>
          <a:xfrm>
            <a:off x="1693716" y="4696888"/>
            <a:ext cx="9134374" cy="1071245"/>
          </a:xfrm>
        </p:spPr>
        <p:txBody>
          <a:bodyPr>
            <a:normAutofit/>
          </a:bodyPr>
          <a:lstStyle/>
          <a:p>
            <a:r>
              <a:rPr lang="en-US" sz="2000" dirty="0">
                <a:latin typeface="Aptos Light" panose="020B0004020202020204" pitchFamily="34" charset="0"/>
              </a:rPr>
              <a:t>Drugs with genetic support have over twice the success rate in development</a:t>
            </a:r>
            <a:r>
              <a:rPr lang="en-US" sz="2000" baseline="30000" dirty="0">
                <a:latin typeface="Aptos Light" panose="020B0004020202020204" pitchFamily="34" charset="0"/>
              </a:rPr>
              <a:t>1</a:t>
            </a:r>
          </a:p>
          <a:p>
            <a:r>
              <a:rPr lang="en-US" sz="2000" dirty="0">
                <a:latin typeface="Aptos Light" panose="020B0004020202020204" pitchFamily="34" charset="0"/>
              </a:rPr>
              <a:t>Human genetics evidence supports two-thirds of the 2021 FDA-approved drugs</a:t>
            </a:r>
            <a:r>
              <a:rPr lang="en-US" sz="2000" baseline="30000" dirty="0">
                <a:latin typeface="Aptos Light" panose="020B0004020202020204" pitchFamily="34" charset="0"/>
              </a:rPr>
              <a:t>2</a:t>
            </a:r>
            <a:endParaRPr lang="en-US" sz="2000" dirty="0">
              <a:latin typeface="Aptos Light" panose="020B0004020202020204" pitchFamily="34" charset="0"/>
            </a:endParaRPr>
          </a:p>
        </p:txBody>
      </p:sp>
      <p:pic>
        <p:nvPicPr>
          <p:cNvPr id="1026" name="Picture 2">
            <a:extLst>
              <a:ext uri="{FF2B5EF4-FFF2-40B4-BE49-F238E27FC236}">
                <a16:creationId xmlns:a16="http://schemas.microsoft.com/office/drawing/2014/main" id="{89AD25CE-7A1C-F18F-6087-DBAF373F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2" b="76020"/>
          <a:stretch/>
        </p:blipFill>
        <p:spPr bwMode="auto">
          <a:xfrm>
            <a:off x="2823587" y="2478840"/>
            <a:ext cx="6437608" cy="10712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E02DF8E-E696-9A25-D73C-34A831B671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2" t="78812" b="1"/>
          <a:stretch/>
        </p:blipFill>
        <p:spPr bwMode="auto">
          <a:xfrm>
            <a:off x="2823587" y="3549039"/>
            <a:ext cx="6437608" cy="946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64941B-15B1-997A-8930-5322AF3E9AB7}"/>
              </a:ext>
            </a:extLst>
          </p:cNvPr>
          <p:cNvSpPr txBox="1"/>
          <p:nvPr/>
        </p:nvSpPr>
        <p:spPr>
          <a:xfrm>
            <a:off x="0" y="6334809"/>
            <a:ext cx="2564794" cy="523220"/>
          </a:xfrm>
          <a:prstGeom prst="rect">
            <a:avLst/>
          </a:prstGeom>
          <a:noFill/>
        </p:spPr>
        <p:txBody>
          <a:bodyPr wrap="square">
            <a:spAutoFit/>
          </a:bodyPr>
          <a:lstStyle/>
          <a:p>
            <a:r>
              <a:rPr lang="en-US" sz="1400" i="0" dirty="0">
                <a:solidFill>
                  <a:srgbClr val="222222"/>
                </a:solidFill>
                <a:effectLst/>
                <a:latin typeface="Aptos Light" panose="020B0004020202020204" pitchFamily="34" charset="0"/>
              </a:rPr>
              <a:t>1. Minikel</a:t>
            </a:r>
            <a:r>
              <a:rPr lang="en-US" sz="1400" i="1" dirty="0">
                <a:solidFill>
                  <a:srgbClr val="222222"/>
                </a:solidFill>
                <a:effectLst/>
                <a:latin typeface="Aptos Light" panose="020B0004020202020204" pitchFamily="34" charset="0"/>
              </a:rPr>
              <a:t> </a:t>
            </a:r>
            <a:r>
              <a:rPr lang="en-US" sz="1400" dirty="0">
                <a:solidFill>
                  <a:srgbClr val="222222"/>
                </a:solidFill>
                <a:effectLst/>
                <a:latin typeface="Aptos Light" panose="020B0004020202020204" pitchFamily="34" charset="0"/>
              </a:rPr>
              <a:t>et al</a:t>
            </a:r>
            <a:r>
              <a:rPr lang="en-US" sz="1400" i="1" dirty="0">
                <a:solidFill>
                  <a:srgbClr val="222222"/>
                </a:solidFill>
                <a:effectLst/>
                <a:latin typeface="Aptos Light" panose="020B0004020202020204" pitchFamily="34" charset="0"/>
              </a:rPr>
              <a:t>. Nature</a:t>
            </a:r>
            <a:r>
              <a:rPr lang="en-US" sz="1400" i="0" dirty="0">
                <a:solidFill>
                  <a:srgbClr val="222222"/>
                </a:solidFill>
                <a:effectLst/>
                <a:latin typeface="Aptos Light" panose="020B0004020202020204" pitchFamily="34" charset="0"/>
              </a:rPr>
              <a:t> </a:t>
            </a:r>
            <a:r>
              <a:rPr lang="en-US" sz="1400" dirty="0">
                <a:solidFill>
                  <a:srgbClr val="222222"/>
                </a:solidFill>
                <a:effectLst/>
                <a:latin typeface="Aptos Light" panose="020B0004020202020204" pitchFamily="34" charset="0"/>
              </a:rPr>
              <a:t>2024</a:t>
            </a:r>
            <a:endParaRPr lang="en-US" sz="1400" i="1" dirty="0">
              <a:latin typeface="Aptos Light" panose="020B0004020202020204" pitchFamily="34" charset="0"/>
            </a:endParaRPr>
          </a:p>
          <a:p>
            <a:r>
              <a:rPr lang="en-US" sz="1400" i="1" dirty="0">
                <a:latin typeface="Aptos Light" panose="020B0004020202020204" pitchFamily="34" charset="0"/>
              </a:rPr>
              <a:t>2. Nat Rev Drug </a:t>
            </a:r>
            <a:r>
              <a:rPr lang="en-US" sz="1400" i="1" dirty="0" err="1">
                <a:latin typeface="Aptos Light" panose="020B0004020202020204" pitchFamily="34" charset="0"/>
              </a:rPr>
              <a:t>Discov</a:t>
            </a:r>
            <a:r>
              <a:rPr lang="en-US" sz="1400" i="1" dirty="0">
                <a:latin typeface="Aptos Light" panose="020B0004020202020204" pitchFamily="34" charset="0"/>
              </a:rPr>
              <a:t> </a:t>
            </a:r>
            <a:r>
              <a:rPr lang="en-US" sz="1400" dirty="0">
                <a:latin typeface="Aptos Light" panose="020B0004020202020204" pitchFamily="34" charset="0"/>
              </a:rPr>
              <a:t>2022</a:t>
            </a:r>
          </a:p>
        </p:txBody>
      </p:sp>
    </p:spTree>
    <p:extLst>
      <p:ext uri="{BB962C8B-B14F-4D97-AF65-F5344CB8AC3E}">
        <p14:creationId xmlns:p14="http://schemas.microsoft.com/office/powerpoint/2010/main" val="1879666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3F1456-3E74-892A-32FC-3F7FA4B9F4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E33FE-2CEE-F6F1-2FA2-6801B5E04991}"/>
              </a:ext>
            </a:extLst>
          </p:cNvPr>
          <p:cNvSpPr>
            <a:spLocks noGrp="1"/>
          </p:cNvSpPr>
          <p:nvPr>
            <p:ph type="title"/>
          </p:nvPr>
        </p:nvSpPr>
        <p:spPr/>
        <p:txBody>
          <a:bodyPr>
            <a:normAutofit/>
          </a:bodyPr>
          <a:lstStyle/>
          <a:p>
            <a:r>
              <a:rPr lang="en-US" sz="3600" dirty="0"/>
              <a:t>Associations between plasma proteins and CHIP in CKD patients</a:t>
            </a:r>
          </a:p>
        </p:txBody>
      </p:sp>
      <p:sp>
        <p:nvSpPr>
          <p:cNvPr id="3" name="Content Placeholder 2">
            <a:extLst>
              <a:ext uri="{FF2B5EF4-FFF2-40B4-BE49-F238E27FC236}">
                <a16:creationId xmlns:a16="http://schemas.microsoft.com/office/drawing/2014/main" id="{7F500131-B001-A998-BAFD-C10BD1A1BC13}"/>
              </a:ext>
            </a:extLst>
          </p:cNvPr>
          <p:cNvSpPr>
            <a:spLocks noGrp="1"/>
          </p:cNvSpPr>
          <p:nvPr>
            <p:ph idx="1"/>
          </p:nvPr>
        </p:nvSpPr>
        <p:spPr>
          <a:xfrm>
            <a:off x="838200" y="1832928"/>
            <a:ext cx="5257800" cy="4351338"/>
          </a:xfrm>
        </p:spPr>
        <p:txBody>
          <a:bodyPr>
            <a:normAutofit/>
          </a:bodyPr>
          <a:lstStyle/>
          <a:p>
            <a:pPr fontAlgn="base"/>
            <a:r>
              <a:rPr lang="en-US" sz="2000" dirty="0">
                <a:solidFill>
                  <a:srgbClr val="000000"/>
                </a:solidFill>
                <a:latin typeface="Aptos Light" panose="020B0004020202020204" pitchFamily="34" charset="0"/>
              </a:rPr>
              <a:t>Protein risk factors improve disease risk prediction</a:t>
            </a:r>
          </a:p>
          <a:p>
            <a:pPr fontAlgn="base"/>
            <a:r>
              <a:rPr lang="en-US" sz="2000" b="1" dirty="0">
                <a:solidFill>
                  <a:srgbClr val="000000"/>
                </a:solidFill>
                <a:latin typeface="Aptos Light" panose="020B0004020202020204" pitchFamily="34" charset="0"/>
              </a:rPr>
              <a:t>Protein risk factors </a:t>
            </a:r>
            <a:r>
              <a:rPr lang="en-US" sz="2000" dirty="0">
                <a:solidFill>
                  <a:srgbClr val="000000"/>
                </a:solidFill>
                <a:latin typeface="Aptos Light" panose="020B0004020202020204" pitchFamily="34" charset="0"/>
              </a:rPr>
              <a:t>for CHIP may inform early prevention for a wide range of diseases</a:t>
            </a:r>
          </a:p>
          <a:p>
            <a:pPr algn="l" fontAlgn="base"/>
            <a:r>
              <a:rPr lang="en-US" sz="2000" dirty="0">
                <a:solidFill>
                  <a:srgbClr val="000000"/>
                </a:solidFill>
                <a:latin typeface="Aptos Light" panose="020B0004020202020204" pitchFamily="34" charset="0"/>
              </a:rPr>
              <a:t>Study population: longitudinal CHIP measured at two time points, proteomics at baseline (CRIC, n=991)</a:t>
            </a:r>
          </a:p>
          <a:p>
            <a:pPr algn="l" fontAlgn="base"/>
            <a:r>
              <a:rPr lang="en-US" sz="2000" dirty="0">
                <a:solidFill>
                  <a:srgbClr val="000000"/>
                </a:solidFill>
                <a:latin typeface="Aptos Light" panose="020B0004020202020204" pitchFamily="34" charset="0"/>
              </a:rPr>
              <a:t>Of 4,831 proteins, 481 were cross-sectionally associated with </a:t>
            </a:r>
            <a:r>
              <a:rPr lang="en-US" sz="2000" i="1" dirty="0">
                <a:solidFill>
                  <a:srgbClr val="000000"/>
                </a:solidFill>
                <a:latin typeface="Aptos Light" panose="020B0004020202020204" pitchFamily="34" charset="0"/>
              </a:rPr>
              <a:t>non-DNMT3A</a:t>
            </a:r>
            <a:r>
              <a:rPr lang="en-US" sz="2000" dirty="0">
                <a:solidFill>
                  <a:srgbClr val="000000"/>
                </a:solidFill>
                <a:latin typeface="Aptos Light" panose="020B0004020202020204" pitchFamily="34" charset="0"/>
              </a:rPr>
              <a:t> CHIP.</a:t>
            </a:r>
          </a:p>
          <a:p>
            <a:pPr algn="l" fontAlgn="base"/>
            <a:r>
              <a:rPr lang="en-US" sz="2000" dirty="0">
                <a:solidFill>
                  <a:srgbClr val="000000"/>
                </a:solidFill>
                <a:latin typeface="Aptos Light" panose="020B0004020202020204" pitchFamily="34" charset="0"/>
              </a:rPr>
              <a:t>22 proteins were prospectively associated with CHIP incidence over 3 years (n = 310).</a:t>
            </a:r>
            <a:endParaRPr lang="en-US" sz="2000" b="0" i="0" dirty="0">
              <a:solidFill>
                <a:srgbClr val="000000"/>
              </a:solidFill>
              <a:effectLst/>
              <a:latin typeface="Aptos Light" panose="020B0004020202020204" pitchFamily="34" charset="0"/>
            </a:endParaRPr>
          </a:p>
        </p:txBody>
      </p:sp>
      <p:pic>
        <p:nvPicPr>
          <p:cNvPr id="6" name="Picture 5" descr="A diagram of a volcano plot&#10;&#10;AI-generated content may be incorrect.">
            <a:extLst>
              <a:ext uri="{FF2B5EF4-FFF2-40B4-BE49-F238E27FC236}">
                <a16:creationId xmlns:a16="http://schemas.microsoft.com/office/drawing/2014/main" id="{AE485CF8-1AD8-9CFE-C763-250B10BB158B}"/>
              </a:ext>
            </a:extLst>
          </p:cNvPr>
          <p:cNvPicPr>
            <a:picLocks noChangeAspect="1"/>
          </p:cNvPicPr>
          <p:nvPr/>
        </p:nvPicPr>
        <p:blipFill>
          <a:blip r:embed="rId3">
            <a:extLst>
              <a:ext uri="{28A0092B-C50C-407E-A947-70E740481C1C}">
                <a14:useLocalDpi xmlns:a14="http://schemas.microsoft.com/office/drawing/2010/main" val="0"/>
              </a:ext>
            </a:extLst>
          </a:blip>
          <a:srcRect t="5309" b="1"/>
          <a:stretch/>
        </p:blipFill>
        <p:spPr>
          <a:xfrm>
            <a:off x="6096000" y="2315250"/>
            <a:ext cx="5623276" cy="3993515"/>
          </a:xfrm>
          <a:prstGeom prst="rect">
            <a:avLst/>
          </a:prstGeom>
        </p:spPr>
      </p:pic>
      <p:sp>
        <p:nvSpPr>
          <p:cNvPr id="8" name="TextBox 7">
            <a:extLst>
              <a:ext uri="{FF2B5EF4-FFF2-40B4-BE49-F238E27FC236}">
                <a16:creationId xmlns:a16="http://schemas.microsoft.com/office/drawing/2014/main" id="{D44B5569-F556-52FC-FFAB-7D36C3F3D958}"/>
              </a:ext>
            </a:extLst>
          </p:cNvPr>
          <p:cNvSpPr txBox="1"/>
          <p:nvPr/>
        </p:nvSpPr>
        <p:spPr>
          <a:xfrm>
            <a:off x="6096000" y="1832928"/>
            <a:ext cx="6096000" cy="369332"/>
          </a:xfrm>
          <a:prstGeom prst="rect">
            <a:avLst/>
          </a:prstGeom>
          <a:noFill/>
        </p:spPr>
        <p:txBody>
          <a:bodyPr wrap="square">
            <a:spAutoFit/>
          </a:bodyPr>
          <a:lstStyle/>
          <a:p>
            <a:r>
              <a:rPr lang="en-US" sz="1800" dirty="0">
                <a:solidFill>
                  <a:srgbClr val="000000"/>
                </a:solidFill>
                <a:latin typeface="Aptos Light" panose="020B0004020202020204" pitchFamily="34" charset="0"/>
              </a:rPr>
              <a:t>Proteins associated with non-</a:t>
            </a:r>
            <a:r>
              <a:rPr lang="en-US" sz="1800" i="1" dirty="0">
                <a:solidFill>
                  <a:srgbClr val="000000"/>
                </a:solidFill>
                <a:latin typeface="Aptos Light" panose="020B0004020202020204" pitchFamily="34" charset="0"/>
              </a:rPr>
              <a:t>DNMT3A</a:t>
            </a:r>
            <a:r>
              <a:rPr lang="en-US" sz="1800" dirty="0">
                <a:solidFill>
                  <a:srgbClr val="000000"/>
                </a:solidFill>
                <a:latin typeface="Aptos Light" panose="020B0004020202020204" pitchFamily="34" charset="0"/>
              </a:rPr>
              <a:t> CHIP in CKD patients</a:t>
            </a:r>
            <a:endParaRPr lang="en-US" dirty="0"/>
          </a:p>
        </p:txBody>
      </p:sp>
      <p:sp>
        <p:nvSpPr>
          <p:cNvPr id="9" name="TextBox 8">
            <a:extLst>
              <a:ext uri="{FF2B5EF4-FFF2-40B4-BE49-F238E27FC236}">
                <a16:creationId xmlns:a16="http://schemas.microsoft.com/office/drawing/2014/main" id="{83EAF9CF-984A-CFB3-68D3-7C24BDD91C82}"/>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Tree>
    <p:extLst>
      <p:ext uri="{BB962C8B-B14F-4D97-AF65-F5344CB8AC3E}">
        <p14:creationId xmlns:p14="http://schemas.microsoft.com/office/powerpoint/2010/main" val="2706963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64B6B96-4BE8-D9E7-E5E9-330B093E4CD4}"/>
              </a:ext>
            </a:extLst>
          </p:cNvPr>
          <p:cNvGraphicFramePr>
            <a:graphicFrameLocks noGrp="1"/>
          </p:cNvGraphicFramePr>
          <p:nvPr>
            <p:extLst>
              <p:ext uri="{D42A27DB-BD31-4B8C-83A1-F6EECF244321}">
                <p14:modId xmlns:p14="http://schemas.microsoft.com/office/powerpoint/2010/main" val="2936365658"/>
              </p:ext>
            </p:extLst>
          </p:nvPr>
        </p:nvGraphicFramePr>
        <p:xfrm>
          <a:off x="368565" y="1021225"/>
          <a:ext cx="3775420" cy="365760"/>
        </p:xfrm>
        <a:graphic>
          <a:graphicData uri="http://schemas.openxmlformats.org/drawingml/2006/table">
            <a:tbl>
              <a:tblPr firstRow="1" bandRow="1">
                <a:tableStyleId>{5C22544A-7EE6-4342-B048-85BDC9FD1C3A}</a:tableStyleId>
              </a:tblPr>
              <a:tblGrid>
                <a:gridCol w="377542">
                  <a:extLst>
                    <a:ext uri="{9D8B030D-6E8A-4147-A177-3AD203B41FA5}">
                      <a16:colId xmlns:a16="http://schemas.microsoft.com/office/drawing/2014/main" val="755065607"/>
                    </a:ext>
                  </a:extLst>
                </a:gridCol>
                <a:gridCol w="377542">
                  <a:extLst>
                    <a:ext uri="{9D8B030D-6E8A-4147-A177-3AD203B41FA5}">
                      <a16:colId xmlns:a16="http://schemas.microsoft.com/office/drawing/2014/main" val="341671970"/>
                    </a:ext>
                  </a:extLst>
                </a:gridCol>
                <a:gridCol w="377542">
                  <a:extLst>
                    <a:ext uri="{9D8B030D-6E8A-4147-A177-3AD203B41FA5}">
                      <a16:colId xmlns:a16="http://schemas.microsoft.com/office/drawing/2014/main" val="3291158459"/>
                    </a:ext>
                  </a:extLst>
                </a:gridCol>
                <a:gridCol w="377542">
                  <a:extLst>
                    <a:ext uri="{9D8B030D-6E8A-4147-A177-3AD203B41FA5}">
                      <a16:colId xmlns:a16="http://schemas.microsoft.com/office/drawing/2014/main" val="326374586"/>
                    </a:ext>
                  </a:extLst>
                </a:gridCol>
                <a:gridCol w="377542">
                  <a:extLst>
                    <a:ext uri="{9D8B030D-6E8A-4147-A177-3AD203B41FA5}">
                      <a16:colId xmlns:a16="http://schemas.microsoft.com/office/drawing/2014/main" val="3441120035"/>
                    </a:ext>
                  </a:extLst>
                </a:gridCol>
                <a:gridCol w="377542">
                  <a:extLst>
                    <a:ext uri="{9D8B030D-6E8A-4147-A177-3AD203B41FA5}">
                      <a16:colId xmlns:a16="http://schemas.microsoft.com/office/drawing/2014/main" val="4127843904"/>
                    </a:ext>
                  </a:extLst>
                </a:gridCol>
                <a:gridCol w="377542">
                  <a:extLst>
                    <a:ext uri="{9D8B030D-6E8A-4147-A177-3AD203B41FA5}">
                      <a16:colId xmlns:a16="http://schemas.microsoft.com/office/drawing/2014/main" val="1277837878"/>
                    </a:ext>
                  </a:extLst>
                </a:gridCol>
                <a:gridCol w="377542">
                  <a:extLst>
                    <a:ext uri="{9D8B030D-6E8A-4147-A177-3AD203B41FA5}">
                      <a16:colId xmlns:a16="http://schemas.microsoft.com/office/drawing/2014/main" val="3621535263"/>
                    </a:ext>
                  </a:extLst>
                </a:gridCol>
                <a:gridCol w="377542">
                  <a:extLst>
                    <a:ext uri="{9D8B030D-6E8A-4147-A177-3AD203B41FA5}">
                      <a16:colId xmlns:a16="http://schemas.microsoft.com/office/drawing/2014/main" val="3030773718"/>
                    </a:ext>
                  </a:extLst>
                </a:gridCol>
                <a:gridCol w="377542">
                  <a:extLst>
                    <a:ext uri="{9D8B030D-6E8A-4147-A177-3AD203B41FA5}">
                      <a16:colId xmlns:a16="http://schemas.microsoft.com/office/drawing/2014/main" val="1766419097"/>
                    </a:ext>
                  </a:extLst>
                </a:gridCol>
              </a:tblGrid>
              <a:tr h="365760">
                <a:tc>
                  <a:txBody>
                    <a:bodyPr/>
                    <a:lstStyle/>
                    <a:p>
                      <a:pPr algn="ct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g</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rPr>
                        <a:t>i</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j</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extLst>
                  <a:ext uri="{0D108BD9-81ED-4DB2-BD59-A6C34878D82A}">
                    <a16:rowId xmlns:a16="http://schemas.microsoft.com/office/drawing/2014/main" val="1065490742"/>
                  </a:ext>
                </a:extLst>
              </a:tr>
            </a:tbl>
          </a:graphicData>
        </a:graphic>
      </p:graphicFrame>
      <p:graphicFrame>
        <p:nvGraphicFramePr>
          <p:cNvPr id="4" name="Table 3">
            <a:extLst>
              <a:ext uri="{FF2B5EF4-FFF2-40B4-BE49-F238E27FC236}">
                <a16:creationId xmlns:a16="http://schemas.microsoft.com/office/drawing/2014/main" id="{462DC42E-0D28-7A27-6723-60B19647686A}"/>
              </a:ext>
            </a:extLst>
          </p:cNvPr>
          <p:cNvGraphicFramePr>
            <a:graphicFrameLocks noGrp="1"/>
          </p:cNvGraphicFramePr>
          <p:nvPr>
            <p:extLst>
              <p:ext uri="{D42A27DB-BD31-4B8C-83A1-F6EECF244321}">
                <p14:modId xmlns:p14="http://schemas.microsoft.com/office/powerpoint/2010/main" val="177512529"/>
              </p:ext>
            </p:extLst>
          </p:nvPr>
        </p:nvGraphicFramePr>
        <p:xfrm>
          <a:off x="368571" y="1883746"/>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6374586"/>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1151792326"/>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r>
                        <a:rPr lang="en-US" b="0" dirty="0" err="1">
                          <a:solidFill>
                            <a:schemeClr val="tx1"/>
                          </a:solidFill>
                        </a:rPr>
                        <a:t>i</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g</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j</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f</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1065490742"/>
                  </a:ext>
                </a:extLst>
              </a:tr>
            </a:tbl>
          </a:graphicData>
        </a:graphic>
      </p:graphicFrame>
      <p:graphicFrame>
        <p:nvGraphicFramePr>
          <p:cNvPr id="5" name="Table 4">
            <a:extLst>
              <a:ext uri="{FF2B5EF4-FFF2-40B4-BE49-F238E27FC236}">
                <a16:creationId xmlns:a16="http://schemas.microsoft.com/office/drawing/2014/main" id="{08BD4894-13F7-33B5-42CC-0F489BDD2D41}"/>
              </a:ext>
            </a:extLst>
          </p:cNvPr>
          <p:cNvGraphicFramePr>
            <a:graphicFrameLocks noGrp="1"/>
          </p:cNvGraphicFramePr>
          <p:nvPr>
            <p:extLst>
              <p:ext uri="{D42A27DB-BD31-4B8C-83A1-F6EECF244321}">
                <p14:modId xmlns:p14="http://schemas.microsoft.com/office/powerpoint/2010/main" val="2226576552"/>
              </p:ext>
            </p:extLst>
          </p:nvPr>
        </p:nvGraphicFramePr>
        <p:xfrm>
          <a:off x="368569" y="2425683"/>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f</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j</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rPr>
                        <a:t>i</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65490742"/>
                  </a:ext>
                </a:extLst>
              </a:tr>
            </a:tbl>
          </a:graphicData>
        </a:graphic>
      </p:graphicFrame>
      <p:graphicFrame>
        <p:nvGraphicFramePr>
          <p:cNvPr id="6" name="Table 5">
            <a:extLst>
              <a:ext uri="{FF2B5EF4-FFF2-40B4-BE49-F238E27FC236}">
                <a16:creationId xmlns:a16="http://schemas.microsoft.com/office/drawing/2014/main" id="{8B24F2D8-1A22-0A34-86CA-21F82AD4285E}"/>
              </a:ext>
            </a:extLst>
          </p:cNvPr>
          <p:cNvGraphicFramePr>
            <a:graphicFrameLocks noGrp="1"/>
          </p:cNvGraphicFramePr>
          <p:nvPr>
            <p:extLst>
              <p:ext uri="{D42A27DB-BD31-4B8C-83A1-F6EECF244321}">
                <p14:modId xmlns:p14="http://schemas.microsoft.com/office/powerpoint/2010/main" val="801313557"/>
              </p:ext>
            </p:extLst>
          </p:nvPr>
        </p:nvGraphicFramePr>
        <p:xfrm>
          <a:off x="4565190" y="1883746"/>
          <a:ext cx="1096308" cy="365760"/>
        </p:xfrm>
        <a:graphic>
          <a:graphicData uri="http://schemas.openxmlformats.org/drawingml/2006/table">
            <a:tbl>
              <a:tblPr firstRow="1" bandRow="1">
                <a:tableStyleId>{5C22544A-7EE6-4342-B048-85BDC9FD1C3A}</a:tableStyleId>
              </a:tblPr>
              <a:tblGrid>
                <a:gridCol w="365436">
                  <a:extLst>
                    <a:ext uri="{9D8B030D-6E8A-4147-A177-3AD203B41FA5}">
                      <a16:colId xmlns:a16="http://schemas.microsoft.com/office/drawing/2014/main" val="1841345256"/>
                    </a:ext>
                  </a:extLst>
                </a:gridCol>
                <a:gridCol w="365436">
                  <a:extLst>
                    <a:ext uri="{9D8B030D-6E8A-4147-A177-3AD203B41FA5}">
                      <a16:colId xmlns:a16="http://schemas.microsoft.com/office/drawing/2014/main" val="3687844963"/>
                    </a:ext>
                  </a:extLst>
                </a:gridCol>
                <a:gridCol w="365436">
                  <a:extLst>
                    <a:ext uri="{9D8B030D-6E8A-4147-A177-3AD203B41FA5}">
                      <a16:colId xmlns:a16="http://schemas.microsoft.com/office/drawing/2014/main" val="1437829370"/>
                    </a:ext>
                  </a:extLst>
                </a:gridCol>
              </a:tblGrid>
              <a:tr h="365760">
                <a:tc>
                  <a:txBody>
                    <a:bodyPr/>
                    <a:lstStyle/>
                    <a:p>
                      <a:pPr algn="ct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54036980"/>
                  </a:ext>
                </a:extLst>
              </a:tr>
            </a:tbl>
          </a:graphicData>
        </a:graphic>
      </p:graphicFrame>
      <p:graphicFrame>
        <p:nvGraphicFramePr>
          <p:cNvPr id="7" name="Table 6">
            <a:extLst>
              <a:ext uri="{FF2B5EF4-FFF2-40B4-BE49-F238E27FC236}">
                <a16:creationId xmlns:a16="http://schemas.microsoft.com/office/drawing/2014/main" id="{EDCDC041-024D-3CB3-6189-3C8FA5CB07B4}"/>
              </a:ext>
            </a:extLst>
          </p:cNvPr>
          <p:cNvGraphicFramePr>
            <a:graphicFrameLocks noGrp="1"/>
          </p:cNvGraphicFramePr>
          <p:nvPr>
            <p:extLst>
              <p:ext uri="{D42A27DB-BD31-4B8C-83A1-F6EECF244321}">
                <p14:modId xmlns:p14="http://schemas.microsoft.com/office/powerpoint/2010/main" val="246638683"/>
              </p:ext>
            </p:extLst>
          </p:nvPr>
        </p:nvGraphicFramePr>
        <p:xfrm>
          <a:off x="4565190" y="2425684"/>
          <a:ext cx="726658" cy="365760"/>
        </p:xfrm>
        <a:graphic>
          <a:graphicData uri="http://schemas.openxmlformats.org/drawingml/2006/table">
            <a:tbl>
              <a:tblPr firstRow="1" bandRow="1">
                <a:tableStyleId>{5C22544A-7EE6-4342-B048-85BDC9FD1C3A}</a:tableStyleId>
              </a:tblPr>
              <a:tblGrid>
                <a:gridCol w="363329">
                  <a:extLst>
                    <a:ext uri="{9D8B030D-6E8A-4147-A177-3AD203B41FA5}">
                      <a16:colId xmlns:a16="http://schemas.microsoft.com/office/drawing/2014/main" val="1120208685"/>
                    </a:ext>
                  </a:extLst>
                </a:gridCol>
                <a:gridCol w="363329">
                  <a:extLst>
                    <a:ext uri="{9D8B030D-6E8A-4147-A177-3AD203B41FA5}">
                      <a16:colId xmlns:a16="http://schemas.microsoft.com/office/drawing/2014/main" val="2231884592"/>
                    </a:ext>
                  </a:extLst>
                </a:gridCol>
              </a:tblGrid>
              <a:tr h="365759">
                <a:tc>
                  <a:txBody>
                    <a:bodyPr/>
                    <a:lstStyle/>
                    <a:p>
                      <a:pPr algn="ct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g</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0733878"/>
                  </a:ext>
                </a:extLst>
              </a:tr>
            </a:tbl>
          </a:graphicData>
        </a:graphic>
      </p:graphicFrame>
      <p:sp>
        <p:nvSpPr>
          <p:cNvPr id="9" name="TextBox 8">
            <a:extLst>
              <a:ext uri="{FF2B5EF4-FFF2-40B4-BE49-F238E27FC236}">
                <a16:creationId xmlns:a16="http://schemas.microsoft.com/office/drawing/2014/main" id="{C6FD3222-3C86-861D-E918-DCC28A138C84}"/>
              </a:ext>
            </a:extLst>
          </p:cNvPr>
          <p:cNvSpPr txBox="1"/>
          <p:nvPr/>
        </p:nvSpPr>
        <p:spPr>
          <a:xfrm>
            <a:off x="1434287" y="651893"/>
            <a:ext cx="1643974" cy="369332"/>
          </a:xfrm>
          <a:prstGeom prst="rect">
            <a:avLst/>
          </a:prstGeom>
          <a:noFill/>
        </p:spPr>
        <p:txBody>
          <a:bodyPr wrap="square" rtlCol="0">
            <a:spAutoFit/>
          </a:bodyPr>
          <a:lstStyle/>
          <a:p>
            <a:r>
              <a:rPr lang="en-US" dirty="0"/>
              <a:t>Original data</a:t>
            </a:r>
          </a:p>
        </p:txBody>
      </p:sp>
      <p:sp>
        <p:nvSpPr>
          <p:cNvPr id="10" name="TextBox 9">
            <a:extLst>
              <a:ext uri="{FF2B5EF4-FFF2-40B4-BE49-F238E27FC236}">
                <a16:creationId xmlns:a16="http://schemas.microsoft.com/office/drawing/2014/main" id="{16E1EF70-B556-C246-78E2-3671A486FE35}"/>
              </a:ext>
            </a:extLst>
          </p:cNvPr>
          <p:cNvSpPr txBox="1"/>
          <p:nvPr/>
        </p:nvSpPr>
        <p:spPr>
          <a:xfrm>
            <a:off x="1434287" y="1537002"/>
            <a:ext cx="1643974" cy="369332"/>
          </a:xfrm>
          <a:prstGeom prst="rect">
            <a:avLst/>
          </a:prstGeom>
          <a:noFill/>
        </p:spPr>
        <p:txBody>
          <a:bodyPr wrap="square" rtlCol="0">
            <a:spAutoFit/>
          </a:bodyPr>
          <a:lstStyle/>
          <a:p>
            <a:r>
              <a:rPr lang="en-US" dirty="0"/>
              <a:t>Training data</a:t>
            </a:r>
          </a:p>
        </p:txBody>
      </p:sp>
      <p:sp>
        <p:nvSpPr>
          <p:cNvPr id="11" name="TextBox 10">
            <a:extLst>
              <a:ext uri="{FF2B5EF4-FFF2-40B4-BE49-F238E27FC236}">
                <a16:creationId xmlns:a16="http://schemas.microsoft.com/office/drawing/2014/main" id="{4056F278-6E13-B50D-EDDE-7C8FAA3752C9}"/>
              </a:ext>
            </a:extLst>
          </p:cNvPr>
          <p:cNvSpPr txBox="1"/>
          <p:nvPr/>
        </p:nvSpPr>
        <p:spPr>
          <a:xfrm>
            <a:off x="4452026" y="1514414"/>
            <a:ext cx="1096308" cy="369332"/>
          </a:xfrm>
          <a:prstGeom prst="rect">
            <a:avLst/>
          </a:prstGeom>
          <a:noFill/>
        </p:spPr>
        <p:txBody>
          <a:bodyPr wrap="square" rtlCol="0">
            <a:spAutoFit/>
          </a:bodyPr>
          <a:lstStyle/>
          <a:p>
            <a:r>
              <a:rPr lang="en-US" dirty="0"/>
              <a:t>Test data</a:t>
            </a:r>
          </a:p>
        </p:txBody>
      </p:sp>
      <p:graphicFrame>
        <p:nvGraphicFramePr>
          <p:cNvPr id="8" name="Table 7">
            <a:extLst>
              <a:ext uri="{FF2B5EF4-FFF2-40B4-BE49-F238E27FC236}">
                <a16:creationId xmlns:a16="http://schemas.microsoft.com/office/drawing/2014/main" id="{E3BC39B0-9A13-4B90-58A6-1F534EA9034F}"/>
              </a:ext>
            </a:extLst>
          </p:cNvPr>
          <p:cNvGraphicFramePr>
            <a:graphicFrameLocks noGrp="1"/>
          </p:cNvGraphicFramePr>
          <p:nvPr>
            <p:extLst>
              <p:ext uri="{D42A27DB-BD31-4B8C-83A1-F6EECF244321}">
                <p14:modId xmlns:p14="http://schemas.microsoft.com/office/powerpoint/2010/main" val="3250096730"/>
              </p:ext>
            </p:extLst>
          </p:nvPr>
        </p:nvGraphicFramePr>
        <p:xfrm>
          <a:off x="368565" y="4062098"/>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no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65490742"/>
                  </a:ext>
                </a:extLst>
              </a:tr>
            </a:tbl>
          </a:graphicData>
        </a:graphic>
      </p:graphicFrame>
      <p:sp>
        <p:nvSpPr>
          <p:cNvPr id="14" name="Arrow: Down 13">
            <a:extLst>
              <a:ext uri="{FF2B5EF4-FFF2-40B4-BE49-F238E27FC236}">
                <a16:creationId xmlns:a16="http://schemas.microsoft.com/office/drawing/2014/main" id="{65557DC1-4359-7C12-ADC5-C3F230F446A4}"/>
              </a:ext>
            </a:extLst>
          </p:cNvPr>
          <p:cNvSpPr/>
          <p:nvPr/>
        </p:nvSpPr>
        <p:spPr>
          <a:xfrm>
            <a:off x="2095762" y="2912286"/>
            <a:ext cx="321013" cy="379514"/>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C06952-027C-D134-D10A-6699E7952184}"/>
              </a:ext>
            </a:extLst>
          </p:cNvPr>
          <p:cNvSpPr/>
          <p:nvPr/>
        </p:nvSpPr>
        <p:spPr>
          <a:xfrm>
            <a:off x="291830" y="2333225"/>
            <a:ext cx="3959157" cy="54636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EA1E01-8CA8-93EE-003C-00F9FBE0B403}"/>
              </a:ext>
            </a:extLst>
          </p:cNvPr>
          <p:cNvSpPr/>
          <p:nvPr/>
        </p:nvSpPr>
        <p:spPr>
          <a:xfrm>
            <a:off x="1" y="307140"/>
            <a:ext cx="5980054" cy="5898967"/>
          </a:xfrm>
          <a:prstGeom prst="rec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FCCAFDF-4E7F-3FAE-B33F-85A824D98FBF}"/>
              </a:ext>
            </a:extLst>
          </p:cNvPr>
          <p:cNvSpPr txBox="1"/>
          <p:nvPr/>
        </p:nvSpPr>
        <p:spPr>
          <a:xfrm>
            <a:off x="1873106" y="305645"/>
            <a:ext cx="2933070" cy="369332"/>
          </a:xfrm>
          <a:prstGeom prst="rect">
            <a:avLst/>
          </a:prstGeom>
          <a:noFill/>
        </p:spPr>
        <p:txBody>
          <a:bodyPr wrap="square" rtlCol="0">
            <a:spAutoFit/>
          </a:bodyPr>
          <a:lstStyle/>
          <a:p>
            <a:r>
              <a:rPr lang="en-US" dirty="0">
                <a:solidFill>
                  <a:schemeClr val="tx2">
                    <a:lumMod val="75000"/>
                    <a:lumOff val="25000"/>
                  </a:schemeClr>
                </a:solidFill>
              </a:rPr>
              <a:t>Outer loop (Bootstrapping )</a:t>
            </a:r>
          </a:p>
        </p:txBody>
      </p:sp>
      <p:graphicFrame>
        <p:nvGraphicFramePr>
          <p:cNvPr id="18" name="Table 17">
            <a:extLst>
              <a:ext uri="{FF2B5EF4-FFF2-40B4-BE49-F238E27FC236}">
                <a16:creationId xmlns:a16="http://schemas.microsoft.com/office/drawing/2014/main" id="{19DFD221-5019-05BA-0AFB-0B5272FE0526}"/>
              </a:ext>
            </a:extLst>
          </p:cNvPr>
          <p:cNvGraphicFramePr>
            <a:graphicFrameLocks noGrp="1"/>
          </p:cNvGraphicFramePr>
          <p:nvPr>
            <p:extLst>
              <p:ext uri="{D42A27DB-BD31-4B8C-83A1-F6EECF244321}">
                <p14:modId xmlns:p14="http://schemas.microsoft.com/office/powerpoint/2010/main" val="3981482080"/>
              </p:ext>
            </p:extLst>
          </p:nvPr>
        </p:nvGraphicFramePr>
        <p:xfrm>
          <a:off x="368565" y="4555645"/>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65490742"/>
                  </a:ext>
                </a:extLst>
              </a:tr>
            </a:tbl>
          </a:graphicData>
        </a:graphic>
      </p:graphicFrame>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B92581E-3886-E264-2B10-E6EE4167146A}"/>
                  </a:ext>
                </a:extLst>
              </p:cNvPr>
              <p:cNvSpPr txBox="1"/>
              <p:nvPr/>
            </p:nvSpPr>
            <p:spPr>
              <a:xfrm>
                <a:off x="2196959" y="4946079"/>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 name="TextBox 18">
                <a:extLst>
                  <a:ext uri="{FF2B5EF4-FFF2-40B4-BE49-F238E27FC236}">
                    <a16:creationId xmlns:a16="http://schemas.microsoft.com/office/drawing/2014/main" id="{7B92581E-3886-E264-2B10-E6EE4167146A}"/>
                  </a:ext>
                </a:extLst>
              </p:cNvPr>
              <p:cNvSpPr txBox="1">
                <a:spLocks noRot="1" noChangeAspect="1" noMove="1" noResize="1" noEditPoints="1" noAdjustHandles="1" noChangeArrowheads="1" noChangeShapeType="1" noTextEdit="1"/>
              </p:cNvSpPr>
              <p:nvPr/>
            </p:nvSpPr>
            <p:spPr>
              <a:xfrm>
                <a:off x="2196959" y="4946079"/>
                <a:ext cx="118622" cy="276999"/>
              </a:xfrm>
              <a:prstGeom prst="rect">
                <a:avLst/>
              </a:prstGeom>
              <a:blipFill>
                <a:blip r:embed="rId2"/>
                <a:stretch>
                  <a:fillRect l="-45000" r="-45000" b="-4348"/>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96784842-AA52-BC5B-1C63-B5B5C07B3524}"/>
              </a:ext>
            </a:extLst>
          </p:cNvPr>
          <p:cNvGraphicFramePr>
            <a:graphicFrameLocks noGrp="1"/>
          </p:cNvGraphicFramePr>
          <p:nvPr>
            <p:extLst>
              <p:ext uri="{D42A27DB-BD31-4B8C-83A1-F6EECF244321}">
                <p14:modId xmlns:p14="http://schemas.microsoft.com/office/powerpoint/2010/main" val="3023713960"/>
              </p:ext>
            </p:extLst>
          </p:nvPr>
        </p:nvGraphicFramePr>
        <p:xfrm>
          <a:off x="368564" y="5223078"/>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65490742"/>
                  </a:ext>
                </a:extLst>
              </a:tr>
            </a:tbl>
          </a:graphicData>
        </a:graphic>
      </p:graphicFrame>
      <p:graphicFrame>
        <p:nvGraphicFramePr>
          <p:cNvPr id="21" name="Table 20">
            <a:extLst>
              <a:ext uri="{FF2B5EF4-FFF2-40B4-BE49-F238E27FC236}">
                <a16:creationId xmlns:a16="http://schemas.microsoft.com/office/drawing/2014/main" id="{4DCAD154-AF7D-3893-5DD7-851BA3874A82}"/>
              </a:ext>
            </a:extLst>
          </p:cNvPr>
          <p:cNvGraphicFramePr>
            <a:graphicFrameLocks noGrp="1"/>
          </p:cNvGraphicFramePr>
          <p:nvPr>
            <p:extLst>
              <p:ext uri="{D42A27DB-BD31-4B8C-83A1-F6EECF244321}">
                <p14:modId xmlns:p14="http://schemas.microsoft.com/office/powerpoint/2010/main" val="2697357246"/>
              </p:ext>
            </p:extLst>
          </p:nvPr>
        </p:nvGraphicFramePr>
        <p:xfrm>
          <a:off x="368564" y="5716625"/>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65490742"/>
                  </a:ext>
                </a:extLst>
              </a:tr>
            </a:tbl>
          </a:graphicData>
        </a:graphic>
      </p:graphicFrame>
      <p:sp>
        <p:nvSpPr>
          <p:cNvPr id="22" name="Rectangle 21">
            <a:extLst>
              <a:ext uri="{FF2B5EF4-FFF2-40B4-BE49-F238E27FC236}">
                <a16:creationId xmlns:a16="http://schemas.microsoft.com/office/drawing/2014/main" id="{210E7F27-2598-08D9-0957-902163D7B926}"/>
              </a:ext>
            </a:extLst>
          </p:cNvPr>
          <p:cNvSpPr/>
          <p:nvPr/>
        </p:nvSpPr>
        <p:spPr>
          <a:xfrm>
            <a:off x="187569" y="3324497"/>
            <a:ext cx="5673969" cy="2816504"/>
          </a:xfrm>
          <a:prstGeom prst="rect">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AE196C1-25C5-CD5D-2227-FE30C6554E44}"/>
              </a:ext>
            </a:extLst>
          </p:cNvPr>
          <p:cNvSpPr txBox="1"/>
          <p:nvPr/>
        </p:nvSpPr>
        <p:spPr>
          <a:xfrm>
            <a:off x="291829" y="3738933"/>
            <a:ext cx="1142457" cy="369332"/>
          </a:xfrm>
          <a:prstGeom prst="rect">
            <a:avLst/>
          </a:prstGeom>
          <a:noFill/>
        </p:spPr>
        <p:txBody>
          <a:bodyPr wrap="square" rtlCol="0">
            <a:spAutoFit/>
          </a:bodyPr>
          <a:lstStyle/>
          <a:p>
            <a:r>
              <a:rPr lang="en-US" dirty="0"/>
              <a:t>Test data</a:t>
            </a:r>
          </a:p>
        </p:txBody>
      </p:sp>
      <p:sp>
        <p:nvSpPr>
          <p:cNvPr id="25" name="TextBox 24">
            <a:extLst>
              <a:ext uri="{FF2B5EF4-FFF2-40B4-BE49-F238E27FC236}">
                <a16:creationId xmlns:a16="http://schemas.microsoft.com/office/drawing/2014/main" id="{F661162E-532F-E2CD-EC8B-20C0AEA5D6E5}"/>
              </a:ext>
            </a:extLst>
          </p:cNvPr>
          <p:cNvSpPr txBox="1"/>
          <p:nvPr/>
        </p:nvSpPr>
        <p:spPr>
          <a:xfrm>
            <a:off x="1695477" y="3738933"/>
            <a:ext cx="1643974" cy="369332"/>
          </a:xfrm>
          <a:prstGeom prst="rect">
            <a:avLst/>
          </a:prstGeom>
          <a:noFill/>
        </p:spPr>
        <p:txBody>
          <a:bodyPr wrap="square" rtlCol="0">
            <a:spAutoFit/>
          </a:bodyPr>
          <a:lstStyle/>
          <a:p>
            <a:r>
              <a:rPr lang="en-US" dirty="0"/>
              <a:t>Training data</a:t>
            </a:r>
          </a:p>
        </p:txBody>
      </p:sp>
      <p:sp>
        <p:nvSpPr>
          <p:cNvPr id="26" name="TextBox 25">
            <a:extLst>
              <a:ext uri="{FF2B5EF4-FFF2-40B4-BE49-F238E27FC236}">
                <a16:creationId xmlns:a16="http://schemas.microsoft.com/office/drawing/2014/main" id="{DE9441BC-9708-155E-2EA9-7FD1147B5212}"/>
              </a:ext>
            </a:extLst>
          </p:cNvPr>
          <p:cNvSpPr txBox="1"/>
          <p:nvPr/>
        </p:nvSpPr>
        <p:spPr>
          <a:xfrm>
            <a:off x="4394358" y="4673794"/>
            <a:ext cx="1327624" cy="646331"/>
          </a:xfrm>
          <a:prstGeom prst="rect">
            <a:avLst/>
          </a:prstGeom>
          <a:noFill/>
        </p:spPr>
        <p:txBody>
          <a:bodyPr wrap="square" rtlCol="0">
            <a:spAutoFit/>
          </a:bodyPr>
          <a:lstStyle/>
          <a:p>
            <a:r>
              <a:rPr lang="en-US" dirty="0"/>
              <a:t>Optimized parameters</a:t>
            </a:r>
          </a:p>
        </p:txBody>
      </p:sp>
      <p:sp>
        <p:nvSpPr>
          <p:cNvPr id="27" name="TextBox 26">
            <a:extLst>
              <a:ext uri="{FF2B5EF4-FFF2-40B4-BE49-F238E27FC236}">
                <a16:creationId xmlns:a16="http://schemas.microsoft.com/office/drawing/2014/main" id="{F931F910-A051-EE18-40DC-1367ADB85BF6}"/>
              </a:ext>
            </a:extLst>
          </p:cNvPr>
          <p:cNvSpPr txBox="1"/>
          <p:nvPr/>
        </p:nvSpPr>
        <p:spPr>
          <a:xfrm>
            <a:off x="1481150" y="3353253"/>
            <a:ext cx="3017755" cy="369332"/>
          </a:xfrm>
          <a:prstGeom prst="rect">
            <a:avLst/>
          </a:prstGeom>
          <a:noFill/>
        </p:spPr>
        <p:txBody>
          <a:bodyPr wrap="square" rtlCol="0">
            <a:spAutoFit/>
          </a:bodyPr>
          <a:lstStyle/>
          <a:p>
            <a:r>
              <a:rPr lang="en-US" dirty="0">
                <a:solidFill>
                  <a:schemeClr val="tx2">
                    <a:lumMod val="50000"/>
                    <a:lumOff val="50000"/>
                  </a:schemeClr>
                </a:solidFill>
              </a:rPr>
              <a:t>Inner loop (K-fold validation)</a:t>
            </a:r>
          </a:p>
        </p:txBody>
      </p:sp>
      <p:sp>
        <p:nvSpPr>
          <p:cNvPr id="33" name="Arrow: Down 32">
            <a:extLst>
              <a:ext uri="{FF2B5EF4-FFF2-40B4-BE49-F238E27FC236}">
                <a16:creationId xmlns:a16="http://schemas.microsoft.com/office/drawing/2014/main" id="{C79DC422-8D3A-ED90-0DC2-240AFF136FAB}"/>
              </a:ext>
            </a:extLst>
          </p:cNvPr>
          <p:cNvSpPr/>
          <p:nvPr/>
        </p:nvSpPr>
        <p:spPr>
          <a:xfrm rot="10800000">
            <a:off x="4928518" y="2967622"/>
            <a:ext cx="316061" cy="1706172"/>
          </a:xfrm>
          <a:prstGeom prst="down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09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FE48C-8EB8-9FCB-6178-ACC5BAFD5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9B491-BC7A-4B02-6C3B-A750F1D9621E}"/>
              </a:ext>
            </a:extLst>
          </p:cNvPr>
          <p:cNvSpPr>
            <a:spLocks noGrp="1"/>
          </p:cNvSpPr>
          <p:nvPr>
            <p:ph type="title"/>
          </p:nvPr>
        </p:nvSpPr>
        <p:spPr/>
        <p:txBody>
          <a:bodyPr>
            <a:normAutofit/>
          </a:bodyPr>
          <a:lstStyle/>
          <a:p>
            <a:pPr algn="ctr"/>
            <a:r>
              <a:rPr lang="en-US" sz="3600" dirty="0"/>
              <a:t>Part 1. Clinical and molecular consequences of clonal hematopoiesis of indeterminate potential (CHIP) in CKD</a:t>
            </a:r>
          </a:p>
        </p:txBody>
      </p:sp>
      <p:sp>
        <p:nvSpPr>
          <p:cNvPr id="3" name="Content Placeholder 2">
            <a:extLst>
              <a:ext uri="{FF2B5EF4-FFF2-40B4-BE49-F238E27FC236}">
                <a16:creationId xmlns:a16="http://schemas.microsoft.com/office/drawing/2014/main" id="{12F66D19-AACC-1F99-B8A2-70482221FC66}"/>
              </a:ext>
            </a:extLst>
          </p:cNvPr>
          <p:cNvSpPr>
            <a:spLocks noGrp="1"/>
          </p:cNvSpPr>
          <p:nvPr>
            <p:ph idx="1"/>
          </p:nvPr>
        </p:nvSpPr>
        <p:spPr/>
        <p:txBody>
          <a:bodyPr>
            <a:normAutofit/>
          </a:bodyPr>
          <a:lstStyle/>
          <a:p>
            <a:r>
              <a:rPr lang="en-US" b="1" dirty="0">
                <a:latin typeface="Aptos Light" panose="020B0004020202020204" pitchFamily="34" charset="0"/>
              </a:rPr>
              <a:t>Prospective associations of CHIP with CVD in CKD</a:t>
            </a:r>
          </a:p>
          <a:p>
            <a:r>
              <a:rPr lang="en-US" dirty="0">
                <a:latin typeface="Aptos Light" panose="020B0004020202020204" pitchFamily="34" charset="0"/>
              </a:rPr>
              <a:t>Protein signatures of CHIP in CKD</a:t>
            </a:r>
          </a:p>
          <a:p>
            <a:endParaRPr lang="en-US" dirty="0">
              <a:latin typeface="Aptos Light" panose="020B0004020202020204" pitchFamily="34" charset="0"/>
            </a:endParaRPr>
          </a:p>
        </p:txBody>
      </p:sp>
      <p:pic>
        <p:nvPicPr>
          <p:cNvPr id="4" name="Picture 3" descr="A blue text on a black background&#10;&#10;Description automatically generated with low confidence">
            <a:extLst>
              <a:ext uri="{FF2B5EF4-FFF2-40B4-BE49-F238E27FC236}">
                <a16:creationId xmlns:a16="http://schemas.microsoft.com/office/drawing/2014/main" id="{FD0CF768-63C7-4A9D-312F-07D2C0538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Tree>
    <p:extLst>
      <p:ext uri="{BB962C8B-B14F-4D97-AF65-F5344CB8AC3E}">
        <p14:creationId xmlns:p14="http://schemas.microsoft.com/office/powerpoint/2010/main" val="3551339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D832A5-E5DE-9951-AA3E-D63700B68DDC}"/>
              </a:ext>
            </a:extLst>
          </p:cNvPr>
          <p:cNvSpPr txBox="1">
            <a:spLocks/>
          </p:cNvSpPr>
          <p:nvPr/>
        </p:nvSpPr>
        <p:spPr>
          <a:xfrm>
            <a:off x="118529" y="1605826"/>
            <a:ext cx="3698727" cy="4388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3">
            <a:extLst>
              <a:ext uri="{FF2B5EF4-FFF2-40B4-BE49-F238E27FC236}">
                <a16:creationId xmlns:a16="http://schemas.microsoft.com/office/drawing/2014/main" id="{087C4CD7-35F8-1609-018B-94B90825544D}"/>
              </a:ext>
            </a:extLst>
          </p:cNvPr>
          <p:cNvSpPr txBox="1">
            <a:spLocks/>
          </p:cNvSpPr>
          <p:nvPr/>
        </p:nvSpPr>
        <p:spPr>
          <a:xfrm>
            <a:off x="615891" y="230125"/>
            <a:ext cx="109728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5" name="TextBox 4">
            <a:extLst>
              <a:ext uri="{FF2B5EF4-FFF2-40B4-BE49-F238E27FC236}">
                <a16:creationId xmlns:a16="http://schemas.microsoft.com/office/drawing/2014/main" id="{D3D5E4EB-E741-BB73-AAF7-35270381A064}"/>
              </a:ext>
            </a:extLst>
          </p:cNvPr>
          <p:cNvSpPr txBox="1"/>
          <p:nvPr/>
        </p:nvSpPr>
        <p:spPr>
          <a:xfrm>
            <a:off x="7468435" y="5624824"/>
            <a:ext cx="736322" cy="369332"/>
          </a:xfrm>
          <a:prstGeom prst="rect">
            <a:avLst/>
          </a:prstGeom>
          <a:noFill/>
        </p:spPr>
        <p:txBody>
          <a:bodyPr wrap="square" rtlCol="0">
            <a:spAutoFit/>
          </a:bodyPr>
          <a:lstStyle/>
          <a:p>
            <a:r>
              <a:rPr lang="en-US" b="1" dirty="0">
                <a:solidFill>
                  <a:schemeClr val="bg1"/>
                </a:solidFill>
              </a:rPr>
              <a:t>Age</a:t>
            </a:r>
          </a:p>
        </p:txBody>
      </p:sp>
      <p:pic>
        <p:nvPicPr>
          <p:cNvPr id="6" name="Content Placeholder 19" descr="A diagram of a cell&#10;&#10;Description automatically generated">
            <a:extLst>
              <a:ext uri="{FF2B5EF4-FFF2-40B4-BE49-F238E27FC236}">
                <a16:creationId xmlns:a16="http://schemas.microsoft.com/office/drawing/2014/main" id="{CBC6967A-2044-41BE-E34D-14D93426EECC}"/>
              </a:ext>
            </a:extLst>
          </p:cNvPr>
          <p:cNvPicPr>
            <a:picLocks noChangeAspect="1"/>
          </p:cNvPicPr>
          <p:nvPr/>
        </p:nvPicPr>
        <p:blipFill rotWithShape="1">
          <a:blip r:embed="rId3">
            <a:extLst>
              <a:ext uri="{28A0092B-C50C-407E-A947-70E740481C1C}">
                <a14:useLocalDpi xmlns:a14="http://schemas.microsoft.com/office/drawing/2010/main" val="0"/>
              </a:ext>
            </a:extLst>
          </a:blip>
          <a:srcRect t="3712"/>
          <a:stretch/>
        </p:blipFill>
        <p:spPr>
          <a:xfrm>
            <a:off x="723155" y="2040786"/>
            <a:ext cx="6914549" cy="3768704"/>
          </a:xfrm>
          <a:prstGeom prst="rect">
            <a:avLst/>
          </a:prstGeom>
        </p:spPr>
      </p:pic>
      <p:grpSp>
        <p:nvGrpSpPr>
          <p:cNvPr id="7" name="Group 6">
            <a:extLst>
              <a:ext uri="{FF2B5EF4-FFF2-40B4-BE49-F238E27FC236}">
                <a16:creationId xmlns:a16="http://schemas.microsoft.com/office/drawing/2014/main" id="{83E8B9E1-8030-87CB-F893-A0E6C8923856}"/>
              </a:ext>
            </a:extLst>
          </p:cNvPr>
          <p:cNvGrpSpPr/>
          <p:nvPr/>
        </p:nvGrpSpPr>
        <p:grpSpPr>
          <a:xfrm>
            <a:off x="8621341" y="1129838"/>
            <a:ext cx="2620207" cy="2308324"/>
            <a:chOff x="8474271" y="1355466"/>
            <a:chExt cx="2620207" cy="2308324"/>
          </a:xfrm>
        </p:grpSpPr>
        <p:pic>
          <p:nvPicPr>
            <p:cNvPr id="8" name="Picture 7">
              <a:extLst>
                <a:ext uri="{FF2B5EF4-FFF2-40B4-BE49-F238E27FC236}">
                  <a16:creationId xmlns:a16="http://schemas.microsoft.com/office/drawing/2014/main" id="{564821CF-4120-E87E-0577-924488C2D1AA}"/>
                </a:ext>
              </a:extLst>
            </p:cNvPr>
            <p:cNvPicPr>
              <a:picLocks noChangeAspect="1"/>
            </p:cNvPicPr>
            <p:nvPr/>
          </p:nvPicPr>
          <p:blipFill>
            <a:blip r:embed="rId4"/>
            <a:stretch>
              <a:fillRect/>
            </a:stretch>
          </p:blipFill>
          <p:spPr>
            <a:xfrm>
              <a:off x="8644909" y="1729512"/>
              <a:ext cx="734815" cy="701843"/>
            </a:xfrm>
            <a:prstGeom prst="rect">
              <a:avLst/>
            </a:prstGeom>
          </p:spPr>
        </p:pic>
        <p:pic>
          <p:nvPicPr>
            <p:cNvPr id="9" name="Picture 8">
              <a:extLst>
                <a:ext uri="{FF2B5EF4-FFF2-40B4-BE49-F238E27FC236}">
                  <a16:creationId xmlns:a16="http://schemas.microsoft.com/office/drawing/2014/main" id="{0C77378D-F526-A345-4214-A0065A0E7511}"/>
                </a:ext>
              </a:extLst>
            </p:cNvPr>
            <p:cNvPicPr>
              <a:picLocks noChangeAspect="1"/>
            </p:cNvPicPr>
            <p:nvPr/>
          </p:nvPicPr>
          <p:blipFill>
            <a:blip r:embed="rId5"/>
            <a:stretch>
              <a:fillRect/>
            </a:stretch>
          </p:blipFill>
          <p:spPr>
            <a:xfrm>
              <a:off x="9920393" y="1693037"/>
              <a:ext cx="928954" cy="667068"/>
            </a:xfrm>
            <a:prstGeom prst="rect">
              <a:avLst/>
            </a:prstGeom>
          </p:spPr>
        </p:pic>
        <p:pic>
          <p:nvPicPr>
            <p:cNvPr id="10" name="Picture 9">
              <a:extLst>
                <a:ext uri="{FF2B5EF4-FFF2-40B4-BE49-F238E27FC236}">
                  <a16:creationId xmlns:a16="http://schemas.microsoft.com/office/drawing/2014/main" id="{93618E10-B920-E9AF-DB43-A3183A5C3C64}"/>
                </a:ext>
              </a:extLst>
            </p:cNvPr>
            <p:cNvPicPr>
              <a:picLocks noChangeAspect="1"/>
            </p:cNvPicPr>
            <p:nvPr/>
          </p:nvPicPr>
          <p:blipFill>
            <a:blip r:embed="rId6"/>
            <a:stretch>
              <a:fillRect/>
            </a:stretch>
          </p:blipFill>
          <p:spPr>
            <a:xfrm rot="16200000">
              <a:off x="9435521" y="2480314"/>
              <a:ext cx="571580" cy="952633"/>
            </a:xfrm>
            <a:prstGeom prst="rect">
              <a:avLst/>
            </a:prstGeom>
          </p:spPr>
        </p:pic>
        <p:sp>
          <p:nvSpPr>
            <p:cNvPr id="11" name="TextBox 10">
              <a:extLst>
                <a:ext uri="{FF2B5EF4-FFF2-40B4-BE49-F238E27FC236}">
                  <a16:creationId xmlns:a16="http://schemas.microsoft.com/office/drawing/2014/main" id="{591F394E-D277-5610-2BAA-FB81A8307686}"/>
                </a:ext>
              </a:extLst>
            </p:cNvPr>
            <p:cNvSpPr txBox="1"/>
            <p:nvPr/>
          </p:nvSpPr>
          <p:spPr>
            <a:xfrm>
              <a:off x="8474271" y="2365647"/>
              <a:ext cx="1114503" cy="307777"/>
            </a:xfrm>
            <a:prstGeom prst="rect">
              <a:avLst/>
            </a:prstGeom>
            <a:noFill/>
          </p:spPr>
          <p:txBody>
            <a:bodyPr wrap="square" rtlCol="0">
              <a:spAutoFit/>
            </a:bodyPr>
            <a:lstStyle/>
            <a:p>
              <a:pPr algn="ctr"/>
              <a:r>
                <a:rPr lang="en-US" sz="1400" dirty="0"/>
                <a:t>Leukemia</a:t>
              </a:r>
            </a:p>
          </p:txBody>
        </p:sp>
        <p:sp>
          <p:nvSpPr>
            <p:cNvPr id="12" name="TextBox 11">
              <a:extLst>
                <a:ext uri="{FF2B5EF4-FFF2-40B4-BE49-F238E27FC236}">
                  <a16:creationId xmlns:a16="http://schemas.microsoft.com/office/drawing/2014/main" id="{75005DE9-41CD-9B58-6C73-11E9C39FDCF9}"/>
                </a:ext>
              </a:extLst>
            </p:cNvPr>
            <p:cNvSpPr txBox="1"/>
            <p:nvPr/>
          </p:nvSpPr>
          <p:spPr>
            <a:xfrm>
              <a:off x="9083125" y="3307803"/>
              <a:ext cx="1114503" cy="307777"/>
            </a:xfrm>
            <a:prstGeom prst="rect">
              <a:avLst/>
            </a:prstGeom>
            <a:noFill/>
          </p:spPr>
          <p:txBody>
            <a:bodyPr wrap="square" rtlCol="0">
              <a:spAutoFit/>
            </a:bodyPr>
            <a:lstStyle/>
            <a:p>
              <a:pPr algn="ctr"/>
              <a:r>
                <a:rPr lang="en-US" sz="1400" dirty="0"/>
                <a:t>Myeloma</a:t>
              </a:r>
            </a:p>
          </p:txBody>
        </p:sp>
        <p:sp>
          <p:nvSpPr>
            <p:cNvPr id="13" name="TextBox 12">
              <a:extLst>
                <a:ext uri="{FF2B5EF4-FFF2-40B4-BE49-F238E27FC236}">
                  <a16:creationId xmlns:a16="http://schemas.microsoft.com/office/drawing/2014/main" id="{B9B11EAB-003E-2FB5-30D0-1861F7998E67}"/>
                </a:ext>
              </a:extLst>
            </p:cNvPr>
            <p:cNvSpPr txBox="1"/>
            <p:nvPr/>
          </p:nvSpPr>
          <p:spPr>
            <a:xfrm>
              <a:off x="9648583" y="2371447"/>
              <a:ext cx="1114503" cy="307777"/>
            </a:xfrm>
            <a:prstGeom prst="rect">
              <a:avLst/>
            </a:prstGeom>
            <a:noFill/>
          </p:spPr>
          <p:txBody>
            <a:bodyPr wrap="square" rtlCol="0">
              <a:spAutoFit/>
            </a:bodyPr>
            <a:lstStyle/>
            <a:p>
              <a:pPr algn="ctr"/>
              <a:r>
                <a:rPr lang="en-US" sz="1400" dirty="0"/>
                <a:t>Lymphoma</a:t>
              </a:r>
            </a:p>
          </p:txBody>
        </p:sp>
        <p:sp>
          <p:nvSpPr>
            <p:cNvPr id="14" name="TextBox 13">
              <a:extLst>
                <a:ext uri="{FF2B5EF4-FFF2-40B4-BE49-F238E27FC236}">
                  <a16:creationId xmlns:a16="http://schemas.microsoft.com/office/drawing/2014/main" id="{1B7A2D1E-1AA4-909A-9211-2257AE0F595E}"/>
                </a:ext>
              </a:extLst>
            </p:cNvPr>
            <p:cNvSpPr txBox="1"/>
            <p:nvPr/>
          </p:nvSpPr>
          <p:spPr>
            <a:xfrm>
              <a:off x="8474271" y="1355466"/>
              <a:ext cx="2620207" cy="2308324"/>
            </a:xfrm>
            <a:prstGeom prst="rect">
              <a:avLst/>
            </a:prstGeom>
            <a:noFill/>
            <a:ln w="38100">
              <a:solidFill>
                <a:schemeClr val="tx1"/>
              </a:solidFill>
            </a:ln>
          </p:spPr>
          <p:txBody>
            <a:bodyPr wrap="square" rtlCol="0">
              <a:spAutoFit/>
            </a:bodyPr>
            <a:lstStyle/>
            <a:p>
              <a:pPr algn="ctr"/>
              <a:r>
                <a:rPr lang="en-US" b="1" dirty="0"/>
                <a:t>Hematologic Cancers</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grpSp>
      <p:grpSp>
        <p:nvGrpSpPr>
          <p:cNvPr id="15" name="Group 14">
            <a:extLst>
              <a:ext uri="{FF2B5EF4-FFF2-40B4-BE49-F238E27FC236}">
                <a16:creationId xmlns:a16="http://schemas.microsoft.com/office/drawing/2014/main" id="{4406ED2E-32E1-5C0F-5C8A-194B98040979}"/>
              </a:ext>
            </a:extLst>
          </p:cNvPr>
          <p:cNvGrpSpPr/>
          <p:nvPr/>
        </p:nvGrpSpPr>
        <p:grpSpPr>
          <a:xfrm>
            <a:off x="8621340" y="3621263"/>
            <a:ext cx="2660221" cy="3139321"/>
            <a:chOff x="8414895" y="3680638"/>
            <a:chExt cx="2660221" cy="3139321"/>
          </a:xfrm>
        </p:grpSpPr>
        <p:pic>
          <p:nvPicPr>
            <p:cNvPr id="16" name="Picture 15">
              <a:extLst>
                <a:ext uri="{FF2B5EF4-FFF2-40B4-BE49-F238E27FC236}">
                  <a16:creationId xmlns:a16="http://schemas.microsoft.com/office/drawing/2014/main" id="{C0551963-7BB9-05D8-87EE-5E96CCCF2ADA}"/>
                </a:ext>
              </a:extLst>
            </p:cNvPr>
            <p:cNvPicPr>
              <a:picLocks noChangeAspect="1"/>
            </p:cNvPicPr>
            <p:nvPr/>
          </p:nvPicPr>
          <p:blipFill>
            <a:blip r:embed="rId7"/>
            <a:stretch>
              <a:fillRect/>
            </a:stretch>
          </p:blipFill>
          <p:spPr>
            <a:xfrm>
              <a:off x="8454909" y="4072709"/>
              <a:ext cx="2620207" cy="2709562"/>
            </a:xfrm>
            <a:prstGeom prst="rect">
              <a:avLst/>
            </a:prstGeom>
            <a:ln w="28575">
              <a:noFill/>
            </a:ln>
          </p:spPr>
        </p:pic>
        <p:sp>
          <p:nvSpPr>
            <p:cNvPr id="17" name="TextBox 16">
              <a:extLst>
                <a:ext uri="{FF2B5EF4-FFF2-40B4-BE49-F238E27FC236}">
                  <a16:creationId xmlns:a16="http://schemas.microsoft.com/office/drawing/2014/main" id="{243412C7-CC94-8438-7FDA-57CBF6CA3E54}"/>
                </a:ext>
              </a:extLst>
            </p:cNvPr>
            <p:cNvSpPr txBox="1"/>
            <p:nvPr/>
          </p:nvSpPr>
          <p:spPr>
            <a:xfrm>
              <a:off x="8414895" y="3680638"/>
              <a:ext cx="2620207" cy="3139321"/>
            </a:xfrm>
            <a:prstGeom prst="rect">
              <a:avLst/>
            </a:prstGeom>
            <a:noFill/>
            <a:ln w="38100">
              <a:solidFill>
                <a:schemeClr val="tx1"/>
              </a:solidFill>
            </a:ln>
          </p:spPr>
          <p:txBody>
            <a:bodyPr wrap="square" rtlCol="0">
              <a:spAutoFit/>
            </a:bodyPr>
            <a:lstStyle/>
            <a:p>
              <a:pPr algn="ctr"/>
              <a:r>
                <a:rPr lang="en-US" b="1" dirty="0"/>
                <a:t>Cardiovascular Diseases</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grpSp>
      <p:sp>
        <p:nvSpPr>
          <p:cNvPr id="18" name="TextBox 17">
            <a:extLst>
              <a:ext uri="{FF2B5EF4-FFF2-40B4-BE49-F238E27FC236}">
                <a16:creationId xmlns:a16="http://schemas.microsoft.com/office/drawing/2014/main" id="{306F577C-1B26-0B86-F869-DB92B9400EAE}"/>
              </a:ext>
            </a:extLst>
          </p:cNvPr>
          <p:cNvSpPr txBox="1"/>
          <p:nvPr/>
        </p:nvSpPr>
        <p:spPr>
          <a:xfrm>
            <a:off x="0" y="6211669"/>
            <a:ext cx="4266640" cy="646331"/>
          </a:xfrm>
          <a:prstGeom prst="rect">
            <a:avLst/>
          </a:prstGeom>
          <a:noFill/>
        </p:spPr>
        <p:txBody>
          <a:bodyPr wrap="square">
            <a:spAutoFit/>
          </a:bodyPr>
          <a:lstStyle/>
          <a:p>
            <a:r>
              <a:rPr lang="en-US" sz="1200" b="0" i="0">
                <a:solidFill>
                  <a:schemeClr val="tx1"/>
                </a:solidFill>
                <a:effectLst/>
                <a:latin typeface="Aptos Light" panose="020B0004020202020204" pitchFamily="34" charset="0"/>
              </a:rPr>
              <a:t>Libby et al</a:t>
            </a:r>
            <a:r>
              <a:rPr lang="en-US" sz="1200">
                <a:solidFill>
                  <a:schemeClr val="tx1"/>
                </a:solidFill>
                <a:latin typeface="Aptos Light" panose="020B0004020202020204" pitchFamily="34" charset="0"/>
                <a:ea typeface="Calibri" panose="020F0502020204030204" pitchFamily="34" charset="0"/>
                <a:cs typeface="Calibri" panose="020F0502020204030204" pitchFamily="34" charset="0"/>
              </a:rPr>
              <a:t>. </a:t>
            </a:r>
            <a:r>
              <a:rPr lang="en-US" sz="1200" i="1">
                <a:solidFill>
                  <a:schemeClr val="tx1"/>
                </a:solidFill>
                <a:latin typeface="Aptos Light" panose="020B0004020202020204" pitchFamily="34" charset="0"/>
                <a:ea typeface="Calibri" panose="020F0502020204030204" pitchFamily="34" charset="0"/>
                <a:cs typeface="Calibri" panose="020F0502020204030204" pitchFamily="34" charset="0"/>
              </a:rPr>
              <a:t>Circulation</a:t>
            </a:r>
            <a:r>
              <a:rPr lang="en-US" sz="1200">
                <a:solidFill>
                  <a:schemeClr val="tx1"/>
                </a:solidFill>
                <a:latin typeface="Aptos Light" panose="020B0004020202020204" pitchFamily="34" charset="0"/>
                <a:ea typeface="Calibri" panose="020F0502020204030204" pitchFamily="34" charset="0"/>
                <a:cs typeface="Calibri" panose="020F0502020204030204" pitchFamily="34" charset="0"/>
              </a:rPr>
              <a:t>. (2018)</a:t>
            </a:r>
          </a:p>
          <a:p>
            <a:r>
              <a:rPr lang="en-US" sz="1200">
                <a:latin typeface="Aptos Light" panose="020B0004020202020204" pitchFamily="34" charset="0"/>
              </a:rPr>
              <a:t>Khetarpal et al. JACC (2019)</a:t>
            </a:r>
          </a:p>
          <a:p>
            <a:r>
              <a:rPr lang="en-US" sz="1200">
                <a:latin typeface="Aptos Light" panose="020B0004020202020204" pitchFamily="34" charset="0"/>
              </a:rPr>
              <a:t>Vlaesschaert et al. Nat Rev Nephrol (2024)</a:t>
            </a:r>
            <a:endParaRPr lang="en-US" sz="1200" dirty="0">
              <a:latin typeface="Aptos Light" panose="020B0004020202020204" pitchFamily="34" charset="0"/>
            </a:endParaRPr>
          </a:p>
        </p:txBody>
      </p:sp>
      <p:sp>
        <p:nvSpPr>
          <p:cNvPr id="19" name="Arrow: Up 18">
            <a:extLst>
              <a:ext uri="{FF2B5EF4-FFF2-40B4-BE49-F238E27FC236}">
                <a16:creationId xmlns:a16="http://schemas.microsoft.com/office/drawing/2014/main" id="{250984C3-4506-9410-71C5-78054705A180}"/>
              </a:ext>
            </a:extLst>
          </p:cNvPr>
          <p:cNvSpPr/>
          <p:nvPr/>
        </p:nvSpPr>
        <p:spPr>
          <a:xfrm rot="5400000">
            <a:off x="7928000" y="2281591"/>
            <a:ext cx="274320" cy="73152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0" name="Arrow: Up 19">
            <a:extLst>
              <a:ext uri="{FF2B5EF4-FFF2-40B4-BE49-F238E27FC236}">
                <a16:creationId xmlns:a16="http://schemas.microsoft.com/office/drawing/2014/main" id="{8FB161E2-662C-CAE7-EAFE-4045323BC118}"/>
              </a:ext>
            </a:extLst>
          </p:cNvPr>
          <p:cNvSpPr/>
          <p:nvPr/>
        </p:nvSpPr>
        <p:spPr>
          <a:xfrm rot="5400000">
            <a:off x="7906318" y="4390113"/>
            <a:ext cx="274320" cy="73152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3" name="Title 1">
            <a:extLst>
              <a:ext uri="{FF2B5EF4-FFF2-40B4-BE49-F238E27FC236}">
                <a16:creationId xmlns:a16="http://schemas.microsoft.com/office/drawing/2014/main" id="{89A7C2A5-4321-3F3A-EC82-5247620B4AAA}"/>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Clonal hematopoiesis of indeterminate potential (CHIP) and aging</a:t>
            </a:r>
          </a:p>
        </p:txBody>
      </p:sp>
      <p:sp>
        <p:nvSpPr>
          <p:cNvPr id="22" name="TextBox 21">
            <a:extLst>
              <a:ext uri="{FF2B5EF4-FFF2-40B4-BE49-F238E27FC236}">
                <a16:creationId xmlns:a16="http://schemas.microsoft.com/office/drawing/2014/main" id="{FBC9E6D3-E5FE-7166-031D-0E4EF1A1DE15}"/>
              </a:ext>
            </a:extLst>
          </p:cNvPr>
          <p:cNvSpPr txBox="1"/>
          <p:nvPr/>
        </p:nvSpPr>
        <p:spPr>
          <a:xfrm>
            <a:off x="7699400" y="3311626"/>
            <a:ext cx="1046835" cy="584775"/>
          </a:xfrm>
          <a:prstGeom prst="rect">
            <a:avLst/>
          </a:prstGeom>
          <a:noFill/>
        </p:spPr>
        <p:txBody>
          <a:bodyPr wrap="square">
            <a:spAutoFit/>
          </a:bodyPr>
          <a:lstStyle/>
          <a:p>
            <a:r>
              <a:rPr lang="en-US" sz="1600" b="1" i="0" dirty="0">
                <a:solidFill>
                  <a:schemeClr val="tx1"/>
                </a:solidFill>
                <a:effectLst/>
                <a:latin typeface="Aptos Light" panose="020B0004020202020204" pitchFamily="34" charset="0"/>
              </a:rPr>
              <a:t>Since </a:t>
            </a:r>
          </a:p>
          <a:p>
            <a:r>
              <a:rPr lang="en-US" sz="1600" b="1" dirty="0">
                <a:latin typeface="Aptos Light" panose="020B0004020202020204" pitchFamily="34" charset="0"/>
              </a:rPr>
              <a:t>2014</a:t>
            </a:r>
          </a:p>
        </p:txBody>
      </p:sp>
    </p:spTree>
    <p:extLst>
      <p:ext uri="{BB962C8B-B14F-4D97-AF65-F5344CB8AC3E}">
        <p14:creationId xmlns:p14="http://schemas.microsoft.com/office/powerpoint/2010/main" val="204821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D550B-39F2-E534-70AE-70392770022F}"/>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6A9E9E6-A8F3-45D1-7D2E-68223250AFBC}"/>
              </a:ext>
            </a:extLst>
          </p:cNvPr>
          <p:cNvSpPr txBox="1">
            <a:spLocks/>
          </p:cNvSpPr>
          <p:nvPr/>
        </p:nvSpPr>
        <p:spPr>
          <a:xfrm>
            <a:off x="118529" y="1605826"/>
            <a:ext cx="3698727" cy="4388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3">
            <a:extLst>
              <a:ext uri="{FF2B5EF4-FFF2-40B4-BE49-F238E27FC236}">
                <a16:creationId xmlns:a16="http://schemas.microsoft.com/office/drawing/2014/main" id="{B96D4FFF-0399-30C2-D201-69AF754F3104}"/>
              </a:ext>
            </a:extLst>
          </p:cNvPr>
          <p:cNvSpPr txBox="1">
            <a:spLocks/>
          </p:cNvSpPr>
          <p:nvPr/>
        </p:nvSpPr>
        <p:spPr>
          <a:xfrm>
            <a:off x="615891" y="230125"/>
            <a:ext cx="109728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5" name="TextBox 4">
            <a:extLst>
              <a:ext uri="{FF2B5EF4-FFF2-40B4-BE49-F238E27FC236}">
                <a16:creationId xmlns:a16="http://schemas.microsoft.com/office/drawing/2014/main" id="{0CFE17D8-C28C-7B6A-8988-5C42D8A7A4D5}"/>
              </a:ext>
            </a:extLst>
          </p:cNvPr>
          <p:cNvSpPr txBox="1"/>
          <p:nvPr/>
        </p:nvSpPr>
        <p:spPr>
          <a:xfrm>
            <a:off x="7468435" y="5624824"/>
            <a:ext cx="736322" cy="369332"/>
          </a:xfrm>
          <a:prstGeom prst="rect">
            <a:avLst/>
          </a:prstGeom>
          <a:noFill/>
        </p:spPr>
        <p:txBody>
          <a:bodyPr wrap="square" rtlCol="0">
            <a:spAutoFit/>
          </a:bodyPr>
          <a:lstStyle/>
          <a:p>
            <a:r>
              <a:rPr lang="en-US" b="1" dirty="0">
                <a:solidFill>
                  <a:schemeClr val="bg1"/>
                </a:solidFill>
              </a:rPr>
              <a:t>Age</a:t>
            </a:r>
          </a:p>
        </p:txBody>
      </p:sp>
      <p:sp>
        <p:nvSpPr>
          <p:cNvPr id="18" name="TextBox 17">
            <a:extLst>
              <a:ext uri="{FF2B5EF4-FFF2-40B4-BE49-F238E27FC236}">
                <a16:creationId xmlns:a16="http://schemas.microsoft.com/office/drawing/2014/main" id="{D60457DB-6DF3-AA18-EC75-F27ECB6053C2}"/>
              </a:ext>
            </a:extLst>
          </p:cNvPr>
          <p:cNvSpPr txBox="1"/>
          <p:nvPr/>
        </p:nvSpPr>
        <p:spPr>
          <a:xfrm>
            <a:off x="0" y="6296270"/>
            <a:ext cx="4266640" cy="461665"/>
          </a:xfrm>
          <a:prstGeom prst="rect">
            <a:avLst/>
          </a:prstGeom>
          <a:noFill/>
        </p:spPr>
        <p:txBody>
          <a:bodyPr wrap="square">
            <a:spAutoFit/>
          </a:bodyPr>
          <a:lstStyle/>
          <a:p>
            <a:r>
              <a:rPr lang="en-US" sz="1200" b="0" i="0" dirty="0">
                <a:effectLst/>
                <a:latin typeface="Aptos Light" panose="020B0004020202020204" pitchFamily="34" charset="0"/>
              </a:rPr>
              <a:t>Jaiswal S, Natarajan P, Silver AJ, et al. </a:t>
            </a:r>
            <a:r>
              <a:rPr lang="en-US" sz="1200" b="0" i="1" dirty="0">
                <a:effectLst/>
                <a:latin typeface="Aptos Light" panose="020B0004020202020204" pitchFamily="34" charset="0"/>
              </a:rPr>
              <a:t>N Engl J Med.</a:t>
            </a:r>
            <a:r>
              <a:rPr lang="en-US" sz="1200" b="0" i="0" dirty="0">
                <a:effectLst/>
                <a:latin typeface="Aptos Light" panose="020B0004020202020204" pitchFamily="34" charset="0"/>
              </a:rPr>
              <a:t> 2017</a:t>
            </a:r>
          </a:p>
          <a:p>
            <a:r>
              <a:rPr lang="en-US" sz="1200" dirty="0">
                <a:latin typeface="Aptos Light" panose="020B0004020202020204" pitchFamily="34" charset="0"/>
              </a:rPr>
              <a:t>Yu Z, Fidler TP, Ruan Y, et al. </a:t>
            </a:r>
            <a:r>
              <a:rPr lang="en-US" sz="1200" i="1" dirty="0">
                <a:latin typeface="Aptos Light" panose="020B0004020202020204" pitchFamily="34" charset="0"/>
              </a:rPr>
              <a:t>J Clin Invest</a:t>
            </a:r>
            <a:r>
              <a:rPr lang="en-US" sz="1200" dirty="0">
                <a:latin typeface="Aptos Light" panose="020B0004020202020204" pitchFamily="34" charset="0"/>
              </a:rPr>
              <a:t>. 2023</a:t>
            </a:r>
          </a:p>
        </p:txBody>
      </p:sp>
      <p:sp>
        <p:nvSpPr>
          <p:cNvPr id="23" name="Title 1">
            <a:extLst>
              <a:ext uri="{FF2B5EF4-FFF2-40B4-BE49-F238E27FC236}">
                <a16:creationId xmlns:a16="http://schemas.microsoft.com/office/drawing/2014/main" id="{CB203359-1E49-2F6D-C7B7-8934EFBA49E7}"/>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CHIP is CVD in the general population</a:t>
            </a:r>
          </a:p>
        </p:txBody>
      </p:sp>
      <p:pic>
        <p:nvPicPr>
          <p:cNvPr id="8" name="Picture 7">
            <a:extLst>
              <a:ext uri="{FF2B5EF4-FFF2-40B4-BE49-F238E27FC236}">
                <a16:creationId xmlns:a16="http://schemas.microsoft.com/office/drawing/2014/main" id="{07089D11-7E44-290A-9AE0-32496352A96C}"/>
              </a:ext>
            </a:extLst>
          </p:cNvPr>
          <p:cNvPicPr>
            <a:picLocks noChangeAspect="1"/>
          </p:cNvPicPr>
          <p:nvPr/>
        </p:nvPicPr>
        <p:blipFill>
          <a:blip r:embed="rId3"/>
          <a:stretch>
            <a:fillRect/>
          </a:stretch>
        </p:blipFill>
        <p:spPr>
          <a:xfrm>
            <a:off x="701878" y="2454468"/>
            <a:ext cx="6883649" cy="2775906"/>
          </a:xfrm>
          <a:prstGeom prst="rect">
            <a:avLst/>
          </a:prstGeom>
        </p:spPr>
      </p:pic>
      <p:pic>
        <p:nvPicPr>
          <p:cNvPr id="4" name="Picture 2">
            <a:extLst>
              <a:ext uri="{FF2B5EF4-FFF2-40B4-BE49-F238E27FC236}">
                <a16:creationId xmlns:a16="http://schemas.microsoft.com/office/drawing/2014/main" id="{FD9742E5-F271-3DB7-EB30-5FDE36118C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96" r="42998" b="43883"/>
          <a:stretch>
            <a:fillRect/>
          </a:stretch>
        </p:blipFill>
        <p:spPr bwMode="auto">
          <a:xfrm>
            <a:off x="8265962" y="2245699"/>
            <a:ext cx="3224160" cy="2984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BFE492-71C7-2BB1-3DD9-14CA7F31A982}"/>
              </a:ext>
            </a:extLst>
          </p:cNvPr>
          <p:cNvSpPr txBox="1"/>
          <p:nvPr/>
        </p:nvSpPr>
        <p:spPr>
          <a:xfrm>
            <a:off x="8891813" y="1859706"/>
            <a:ext cx="4266640" cy="369332"/>
          </a:xfrm>
          <a:prstGeom prst="rect">
            <a:avLst/>
          </a:prstGeom>
          <a:noFill/>
        </p:spPr>
        <p:txBody>
          <a:bodyPr wrap="square">
            <a:spAutoFit/>
          </a:bodyPr>
          <a:lstStyle/>
          <a:p>
            <a:r>
              <a:rPr lang="en-US" b="1" i="0" dirty="0">
                <a:effectLst/>
                <a:latin typeface="Aptos Light" panose="020B0004020202020204" pitchFamily="34" charset="0"/>
              </a:rPr>
              <a:t>UK Biobank study 2023 (CVD)</a:t>
            </a:r>
            <a:endParaRPr lang="en-US" b="1" dirty="0">
              <a:latin typeface="Aptos Light" panose="020B0004020202020204" pitchFamily="34" charset="0"/>
            </a:endParaRPr>
          </a:p>
        </p:txBody>
      </p:sp>
      <p:sp>
        <p:nvSpPr>
          <p:cNvPr id="7" name="TextBox 6">
            <a:extLst>
              <a:ext uri="{FF2B5EF4-FFF2-40B4-BE49-F238E27FC236}">
                <a16:creationId xmlns:a16="http://schemas.microsoft.com/office/drawing/2014/main" id="{E230F16B-E1BD-7AB3-3A7B-2FF27FFA594F}"/>
              </a:ext>
            </a:extLst>
          </p:cNvPr>
          <p:cNvSpPr txBox="1"/>
          <p:nvPr/>
        </p:nvSpPr>
        <p:spPr>
          <a:xfrm>
            <a:off x="2301769" y="1859706"/>
            <a:ext cx="4266640" cy="369332"/>
          </a:xfrm>
          <a:prstGeom prst="rect">
            <a:avLst/>
          </a:prstGeom>
          <a:noFill/>
        </p:spPr>
        <p:txBody>
          <a:bodyPr wrap="square">
            <a:spAutoFit/>
          </a:bodyPr>
          <a:lstStyle/>
          <a:p>
            <a:r>
              <a:rPr lang="en-US" b="1" i="1" dirty="0">
                <a:latin typeface="Aptos Light" panose="020B0004020202020204" pitchFamily="34" charset="0"/>
              </a:rPr>
              <a:t>NEJM </a:t>
            </a:r>
            <a:r>
              <a:rPr lang="en-US" b="1" dirty="0">
                <a:latin typeface="Aptos Light" panose="020B0004020202020204" pitchFamily="34" charset="0"/>
              </a:rPr>
              <a:t>paper 2017 (CHD)</a:t>
            </a:r>
          </a:p>
        </p:txBody>
      </p:sp>
      <p:sp>
        <p:nvSpPr>
          <p:cNvPr id="10" name="TextBox 9">
            <a:extLst>
              <a:ext uri="{FF2B5EF4-FFF2-40B4-BE49-F238E27FC236}">
                <a16:creationId xmlns:a16="http://schemas.microsoft.com/office/drawing/2014/main" id="{CBB0AFCD-2EAA-1B7D-78DE-B10D6FA9E8CD}"/>
              </a:ext>
            </a:extLst>
          </p:cNvPr>
          <p:cNvSpPr txBox="1"/>
          <p:nvPr/>
        </p:nvSpPr>
        <p:spPr>
          <a:xfrm>
            <a:off x="7782339" y="5393989"/>
            <a:ext cx="3956505" cy="1200329"/>
          </a:xfrm>
          <a:prstGeom prst="rect">
            <a:avLst/>
          </a:prstGeom>
          <a:noFill/>
        </p:spPr>
        <p:txBody>
          <a:bodyPr wrap="square">
            <a:spAutoFit/>
          </a:bodyPr>
          <a:lstStyle/>
          <a:p>
            <a:pPr marL="285750" indent="-285750">
              <a:buFont typeface="Arial" panose="020B0604020202020204" pitchFamily="34" charset="0"/>
              <a:buChar char="•"/>
            </a:pPr>
            <a:r>
              <a:rPr lang="en-US" sz="1800" b="0" i="0" kern="1200" dirty="0">
                <a:solidFill>
                  <a:schemeClr val="tx1"/>
                </a:solidFill>
                <a:effectLst/>
                <a:latin typeface="Aptos Light" panose="020B0004020202020204" pitchFamily="34" charset="0"/>
              </a:rPr>
              <a:t>CHIP mutations commonly occur in </a:t>
            </a:r>
            <a:r>
              <a:rPr lang="en-US" sz="1800" b="0" i="1" kern="1200" dirty="0">
                <a:solidFill>
                  <a:schemeClr val="tx1"/>
                </a:solidFill>
                <a:effectLst/>
                <a:latin typeface="Aptos Light" panose="020B0004020202020204" pitchFamily="34" charset="0"/>
              </a:rPr>
              <a:t>DNMT3A, TET2, ASXL1</a:t>
            </a:r>
            <a:r>
              <a:rPr lang="en-US" sz="1800" b="0" i="0" kern="1200" dirty="0">
                <a:solidFill>
                  <a:schemeClr val="tx1"/>
                </a:solidFill>
                <a:effectLst/>
                <a:latin typeface="Aptos Light" panose="020B0004020202020204" pitchFamily="34" charset="0"/>
              </a:rPr>
              <a:t>, and </a:t>
            </a:r>
            <a:r>
              <a:rPr lang="en-US" sz="1800" b="0" i="1" kern="1200" dirty="0">
                <a:solidFill>
                  <a:schemeClr val="tx1"/>
                </a:solidFill>
                <a:effectLst/>
                <a:latin typeface="Aptos Light" panose="020B0004020202020204" pitchFamily="34" charset="0"/>
              </a:rPr>
              <a:t>JAK2</a:t>
            </a:r>
            <a:r>
              <a:rPr lang="en-US" sz="1800" b="0" i="0" kern="1200" dirty="0">
                <a:solidFill>
                  <a:schemeClr val="tx1"/>
                </a:solidFill>
                <a:effectLst/>
                <a:latin typeface="Aptos Light" panose="020B0004020202020204" pitchFamily="34" charset="0"/>
              </a:rPr>
              <a:t>.</a:t>
            </a:r>
          </a:p>
          <a:p>
            <a:pPr marL="285750" indent="-285750">
              <a:buFont typeface="Arial" panose="020B0604020202020204" pitchFamily="34" charset="0"/>
              <a:buChar char="•"/>
            </a:pPr>
            <a:r>
              <a:rPr lang="en-US" sz="1800" b="0" i="0" kern="1200" dirty="0">
                <a:solidFill>
                  <a:schemeClr val="tx1"/>
                </a:solidFill>
                <a:effectLst/>
                <a:latin typeface="Aptos Light" panose="020B0004020202020204" pitchFamily="34" charset="0"/>
              </a:rPr>
              <a:t>Non-</a:t>
            </a:r>
            <a:r>
              <a:rPr lang="en-US" sz="1800" b="0" i="1" kern="1200" dirty="0">
                <a:solidFill>
                  <a:schemeClr val="tx1"/>
                </a:solidFill>
                <a:effectLst/>
                <a:latin typeface="Aptos Light" panose="020B0004020202020204" pitchFamily="34" charset="0"/>
              </a:rPr>
              <a:t>DNMT3A</a:t>
            </a:r>
            <a:r>
              <a:rPr lang="en-US" sz="1800" b="0" i="0" kern="1200" dirty="0">
                <a:solidFill>
                  <a:schemeClr val="tx1"/>
                </a:solidFill>
                <a:effectLst/>
                <a:latin typeface="Aptos Light" panose="020B0004020202020204" pitchFamily="34" charset="0"/>
              </a:rPr>
              <a:t> CHIP is typically more deleterious.</a:t>
            </a:r>
            <a:endParaRPr lang="en-US" dirty="0">
              <a:latin typeface="Aptos Light" panose="020B0004020202020204" pitchFamily="34" charset="0"/>
            </a:endParaRPr>
          </a:p>
        </p:txBody>
      </p:sp>
    </p:spTree>
    <p:extLst>
      <p:ext uri="{BB962C8B-B14F-4D97-AF65-F5344CB8AC3E}">
        <p14:creationId xmlns:p14="http://schemas.microsoft.com/office/powerpoint/2010/main" val="115350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42499-946A-3206-121C-56AC581580DE}"/>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DAA72E2-4BF1-BC02-2805-603315E3161B}"/>
              </a:ext>
            </a:extLst>
          </p:cNvPr>
          <p:cNvSpPr txBox="1">
            <a:spLocks/>
          </p:cNvSpPr>
          <p:nvPr/>
        </p:nvSpPr>
        <p:spPr>
          <a:xfrm>
            <a:off x="118529" y="1605826"/>
            <a:ext cx="3698727" cy="4388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3">
            <a:extLst>
              <a:ext uri="{FF2B5EF4-FFF2-40B4-BE49-F238E27FC236}">
                <a16:creationId xmlns:a16="http://schemas.microsoft.com/office/drawing/2014/main" id="{4816B2BB-48B7-D351-590A-3B6394E84D8E}"/>
              </a:ext>
            </a:extLst>
          </p:cNvPr>
          <p:cNvSpPr txBox="1">
            <a:spLocks/>
          </p:cNvSpPr>
          <p:nvPr/>
        </p:nvSpPr>
        <p:spPr>
          <a:xfrm>
            <a:off x="615891" y="230125"/>
            <a:ext cx="109728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5" name="TextBox 4">
            <a:extLst>
              <a:ext uri="{FF2B5EF4-FFF2-40B4-BE49-F238E27FC236}">
                <a16:creationId xmlns:a16="http://schemas.microsoft.com/office/drawing/2014/main" id="{A522D4B4-DACB-ED33-7C4A-124259F01581}"/>
              </a:ext>
            </a:extLst>
          </p:cNvPr>
          <p:cNvSpPr txBox="1"/>
          <p:nvPr/>
        </p:nvSpPr>
        <p:spPr>
          <a:xfrm>
            <a:off x="7468435" y="5624824"/>
            <a:ext cx="736322" cy="369332"/>
          </a:xfrm>
          <a:prstGeom prst="rect">
            <a:avLst/>
          </a:prstGeom>
          <a:noFill/>
        </p:spPr>
        <p:txBody>
          <a:bodyPr wrap="square" rtlCol="0">
            <a:spAutoFit/>
          </a:bodyPr>
          <a:lstStyle/>
          <a:p>
            <a:r>
              <a:rPr lang="en-US" b="1" dirty="0">
                <a:solidFill>
                  <a:schemeClr val="bg1"/>
                </a:solidFill>
              </a:rPr>
              <a:t>Age</a:t>
            </a:r>
          </a:p>
        </p:txBody>
      </p:sp>
      <p:sp>
        <p:nvSpPr>
          <p:cNvPr id="18" name="TextBox 17">
            <a:extLst>
              <a:ext uri="{FF2B5EF4-FFF2-40B4-BE49-F238E27FC236}">
                <a16:creationId xmlns:a16="http://schemas.microsoft.com/office/drawing/2014/main" id="{E1D20CC7-2D99-5E81-0DC5-78698A71CDAC}"/>
              </a:ext>
            </a:extLst>
          </p:cNvPr>
          <p:cNvSpPr txBox="1"/>
          <p:nvPr/>
        </p:nvSpPr>
        <p:spPr>
          <a:xfrm>
            <a:off x="0" y="6489375"/>
            <a:ext cx="4266640" cy="276999"/>
          </a:xfrm>
          <a:prstGeom prst="rect">
            <a:avLst/>
          </a:prstGeom>
          <a:noFill/>
        </p:spPr>
        <p:txBody>
          <a:bodyPr wrap="square">
            <a:spAutoFit/>
          </a:bodyPr>
          <a:lstStyle/>
          <a:p>
            <a:r>
              <a:rPr lang="en-US" sz="1200" b="0" i="0" dirty="0">
                <a:effectLst/>
                <a:latin typeface="Aptos Light" panose="020B0004020202020204" pitchFamily="34" charset="0"/>
              </a:rPr>
              <a:t>Nakao T, Natarajan P. </a:t>
            </a:r>
            <a:r>
              <a:rPr lang="en-US" sz="1200" b="0" i="1" dirty="0">
                <a:effectLst/>
                <a:latin typeface="Aptos Light" panose="020B0004020202020204" pitchFamily="34" charset="0"/>
              </a:rPr>
              <a:t>Nat Cardiovasc Res</a:t>
            </a:r>
            <a:r>
              <a:rPr lang="en-US" sz="1200" b="0" i="0" dirty="0">
                <a:effectLst/>
                <a:latin typeface="Aptos Light" panose="020B0004020202020204" pitchFamily="34" charset="0"/>
              </a:rPr>
              <a:t>. (2022)</a:t>
            </a:r>
            <a:endParaRPr lang="en-US" sz="1200" dirty="0">
              <a:latin typeface="Aptos Light" panose="020B0004020202020204" pitchFamily="34" charset="0"/>
            </a:endParaRPr>
          </a:p>
        </p:txBody>
      </p:sp>
      <p:sp>
        <p:nvSpPr>
          <p:cNvPr id="23" name="Title 1">
            <a:extLst>
              <a:ext uri="{FF2B5EF4-FFF2-40B4-BE49-F238E27FC236}">
                <a16:creationId xmlns:a16="http://schemas.microsoft.com/office/drawing/2014/main" id="{F376C96C-3B55-43EC-BF54-84458418B56A}"/>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CHIP, CVD and inflammation</a:t>
            </a:r>
          </a:p>
        </p:txBody>
      </p:sp>
      <p:pic>
        <p:nvPicPr>
          <p:cNvPr id="1030" name="Picture 6" descr="Fig. 1">
            <a:extLst>
              <a:ext uri="{FF2B5EF4-FFF2-40B4-BE49-F238E27FC236}">
                <a16:creationId xmlns:a16="http://schemas.microsoft.com/office/drawing/2014/main" id="{608184DB-F9C9-197D-3420-A47411890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91" y="1740826"/>
            <a:ext cx="10441803" cy="3827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69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DDA1-5319-DCE5-A440-3F4E6F3B04C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6AD8A9-6A7E-B7AB-A01D-631FE1E7CD26}"/>
              </a:ext>
            </a:extLst>
          </p:cNvPr>
          <p:cNvSpPr>
            <a:spLocks noGrp="1"/>
          </p:cNvSpPr>
          <p:nvPr>
            <p:ph idx="1"/>
          </p:nvPr>
        </p:nvSpPr>
        <p:spPr>
          <a:xfrm>
            <a:off x="838200" y="1328103"/>
            <a:ext cx="10720676" cy="4351338"/>
          </a:xfrm>
        </p:spPr>
        <p:txBody>
          <a:bodyPr>
            <a:normAutofit/>
          </a:bodyPr>
          <a:lstStyle/>
          <a:p>
            <a:r>
              <a:rPr lang="en-US" sz="2400" dirty="0">
                <a:latin typeface="Aptos Light" panose="020B0004020202020204" pitchFamily="34" charset="0"/>
                <a:ea typeface="Calibri" panose="020F0502020204030204" pitchFamily="34" charset="0"/>
                <a:cs typeface="Calibri" panose="020F0502020204030204" pitchFamily="34" charset="0"/>
              </a:rPr>
              <a:t>The objective of this study is to examine the association of CHIP with incident CVD in CKD patients from four large epidemiological studies</a:t>
            </a:r>
          </a:p>
        </p:txBody>
      </p:sp>
      <p:pic>
        <p:nvPicPr>
          <p:cNvPr id="5" name="Picture 4">
            <a:extLst>
              <a:ext uri="{FF2B5EF4-FFF2-40B4-BE49-F238E27FC236}">
                <a16:creationId xmlns:a16="http://schemas.microsoft.com/office/drawing/2014/main" id="{BF4A9022-D224-07FF-AF74-13EF5942422A}"/>
              </a:ext>
            </a:extLst>
          </p:cNvPr>
          <p:cNvPicPr>
            <a:picLocks noChangeAspect="1"/>
          </p:cNvPicPr>
          <p:nvPr/>
        </p:nvPicPr>
        <p:blipFill>
          <a:blip r:embed="rId3"/>
          <a:stretch>
            <a:fillRect/>
          </a:stretch>
        </p:blipFill>
        <p:spPr>
          <a:xfrm>
            <a:off x="5431771" y="3107453"/>
            <a:ext cx="1315478" cy="1928279"/>
          </a:xfrm>
          <a:prstGeom prst="rect">
            <a:avLst/>
          </a:prstGeom>
        </p:spPr>
      </p:pic>
      <p:cxnSp>
        <p:nvCxnSpPr>
          <p:cNvPr id="9" name="Straight Arrow Connector 8">
            <a:extLst>
              <a:ext uri="{FF2B5EF4-FFF2-40B4-BE49-F238E27FC236}">
                <a16:creationId xmlns:a16="http://schemas.microsoft.com/office/drawing/2014/main" id="{A3E9DFB1-A234-FC47-5D92-AD10B2046DA4}"/>
              </a:ext>
            </a:extLst>
          </p:cNvPr>
          <p:cNvCxnSpPr>
            <a:cxnSpLocks/>
          </p:cNvCxnSpPr>
          <p:nvPr/>
        </p:nvCxnSpPr>
        <p:spPr>
          <a:xfrm>
            <a:off x="3276322" y="4071592"/>
            <a:ext cx="202659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56E1DF-589B-04FC-A5A7-1B32232A07DA}"/>
              </a:ext>
            </a:extLst>
          </p:cNvPr>
          <p:cNvSpPr txBox="1"/>
          <p:nvPr/>
        </p:nvSpPr>
        <p:spPr>
          <a:xfrm>
            <a:off x="1408121" y="2578437"/>
            <a:ext cx="2224585" cy="523220"/>
          </a:xfrm>
          <a:prstGeom prst="rect">
            <a:avLst/>
          </a:prstGeom>
          <a:noFill/>
        </p:spPr>
        <p:txBody>
          <a:bodyPr wrap="square" rtlCol="0">
            <a:spAutoFit/>
          </a:bodyPr>
          <a:lstStyle/>
          <a:p>
            <a:pPr algn="ctr"/>
            <a:r>
              <a:rPr lang="en-US" sz="2800" dirty="0">
                <a:latin typeface="Aptos Light" panose="020B0004020202020204" pitchFamily="34" charset="0"/>
              </a:rPr>
              <a:t>CKD</a:t>
            </a:r>
          </a:p>
        </p:txBody>
      </p:sp>
      <p:sp>
        <p:nvSpPr>
          <p:cNvPr id="13" name="TextBox 12">
            <a:extLst>
              <a:ext uri="{FF2B5EF4-FFF2-40B4-BE49-F238E27FC236}">
                <a16:creationId xmlns:a16="http://schemas.microsoft.com/office/drawing/2014/main" id="{DD7CD534-C264-A802-7324-44DF8F2E8D5F}"/>
              </a:ext>
            </a:extLst>
          </p:cNvPr>
          <p:cNvSpPr txBox="1"/>
          <p:nvPr/>
        </p:nvSpPr>
        <p:spPr>
          <a:xfrm>
            <a:off x="5431771" y="2665836"/>
            <a:ext cx="1315478" cy="523220"/>
          </a:xfrm>
          <a:prstGeom prst="rect">
            <a:avLst/>
          </a:prstGeom>
          <a:noFill/>
        </p:spPr>
        <p:txBody>
          <a:bodyPr wrap="square" rtlCol="0">
            <a:spAutoFit/>
          </a:bodyPr>
          <a:lstStyle/>
          <a:p>
            <a:pPr algn="ctr"/>
            <a:r>
              <a:rPr lang="en-US" sz="2800" dirty="0">
                <a:latin typeface="Aptos Light" panose="020B0004020202020204" pitchFamily="34" charset="0"/>
              </a:rPr>
              <a:t>CHIP</a:t>
            </a:r>
          </a:p>
        </p:txBody>
      </p:sp>
      <p:sp>
        <p:nvSpPr>
          <p:cNvPr id="14" name="TextBox 13">
            <a:extLst>
              <a:ext uri="{FF2B5EF4-FFF2-40B4-BE49-F238E27FC236}">
                <a16:creationId xmlns:a16="http://schemas.microsoft.com/office/drawing/2014/main" id="{574492E3-512F-D1EB-4CD1-2069026B23EF}"/>
              </a:ext>
            </a:extLst>
          </p:cNvPr>
          <p:cNvSpPr txBox="1"/>
          <p:nvPr/>
        </p:nvSpPr>
        <p:spPr>
          <a:xfrm>
            <a:off x="3242108" y="3631990"/>
            <a:ext cx="2101755" cy="461665"/>
          </a:xfrm>
          <a:prstGeom prst="rect">
            <a:avLst/>
          </a:prstGeom>
          <a:noFill/>
        </p:spPr>
        <p:txBody>
          <a:bodyPr wrap="square" rtlCol="0">
            <a:spAutoFit/>
          </a:bodyPr>
          <a:lstStyle/>
          <a:p>
            <a:pPr algn="ctr"/>
            <a:r>
              <a:rPr lang="en-US" sz="2400" dirty="0">
                <a:latin typeface="Aptos Light" panose="020B0004020202020204" pitchFamily="34" charset="0"/>
              </a:rPr>
              <a:t>Inflammation</a:t>
            </a:r>
          </a:p>
        </p:txBody>
      </p:sp>
      <p:pic>
        <p:nvPicPr>
          <p:cNvPr id="20" name="Picture 19">
            <a:extLst>
              <a:ext uri="{FF2B5EF4-FFF2-40B4-BE49-F238E27FC236}">
                <a16:creationId xmlns:a16="http://schemas.microsoft.com/office/drawing/2014/main" id="{72F0F1B9-D4C8-542E-9D15-188A3C1E8363}"/>
              </a:ext>
            </a:extLst>
          </p:cNvPr>
          <p:cNvPicPr>
            <a:picLocks noChangeAspect="1"/>
          </p:cNvPicPr>
          <p:nvPr/>
        </p:nvPicPr>
        <p:blipFill>
          <a:blip r:embed="rId4"/>
          <a:stretch>
            <a:fillRect/>
          </a:stretch>
        </p:blipFill>
        <p:spPr>
          <a:xfrm>
            <a:off x="1900295" y="3273607"/>
            <a:ext cx="1390650" cy="1762125"/>
          </a:xfrm>
          <a:prstGeom prst="rect">
            <a:avLst/>
          </a:prstGeom>
        </p:spPr>
      </p:pic>
      <p:pic>
        <p:nvPicPr>
          <p:cNvPr id="24" name="Picture 23">
            <a:extLst>
              <a:ext uri="{FF2B5EF4-FFF2-40B4-BE49-F238E27FC236}">
                <a16:creationId xmlns:a16="http://schemas.microsoft.com/office/drawing/2014/main" id="{2E2DC1F3-4A29-BAA3-D540-B00F9F519BC7}"/>
              </a:ext>
            </a:extLst>
          </p:cNvPr>
          <p:cNvPicPr>
            <a:picLocks noChangeAspect="1"/>
          </p:cNvPicPr>
          <p:nvPr/>
        </p:nvPicPr>
        <p:blipFill>
          <a:blip r:embed="rId5"/>
          <a:stretch>
            <a:fillRect/>
          </a:stretch>
        </p:blipFill>
        <p:spPr>
          <a:xfrm>
            <a:off x="8931922" y="3243418"/>
            <a:ext cx="1414797" cy="1656348"/>
          </a:xfrm>
          <a:prstGeom prst="rect">
            <a:avLst/>
          </a:prstGeom>
        </p:spPr>
      </p:pic>
      <p:sp>
        <p:nvSpPr>
          <p:cNvPr id="25" name="TextBox 24">
            <a:extLst>
              <a:ext uri="{FF2B5EF4-FFF2-40B4-BE49-F238E27FC236}">
                <a16:creationId xmlns:a16="http://schemas.microsoft.com/office/drawing/2014/main" id="{22FC64F6-818A-0E48-4A7D-454119A442A9}"/>
              </a:ext>
            </a:extLst>
          </p:cNvPr>
          <p:cNvSpPr txBox="1"/>
          <p:nvPr/>
        </p:nvSpPr>
        <p:spPr>
          <a:xfrm>
            <a:off x="8775794" y="2659005"/>
            <a:ext cx="1414798" cy="523220"/>
          </a:xfrm>
          <a:prstGeom prst="rect">
            <a:avLst/>
          </a:prstGeom>
          <a:noFill/>
        </p:spPr>
        <p:txBody>
          <a:bodyPr wrap="square" rtlCol="0">
            <a:spAutoFit/>
          </a:bodyPr>
          <a:lstStyle/>
          <a:p>
            <a:pPr algn="ctr"/>
            <a:r>
              <a:rPr lang="en-US" sz="2800" b="1" dirty="0">
                <a:latin typeface="Aptos Light" panose="020B0004020202020204" pitchFamily="34" charset="0"/>
              </a:rPr>
              <a:t>CVD</a:t>
            </a:r>
          </a:p>
        </p:txBody>
      </p:sp>
      <p:cxnSp>
        <p:nvCxnSpPr>
          <p:cNvPr id="28" name="Straight Arrow Connector 27">
            <a:extLst>
              <a:ext uri="{FF2B5EF4-FFF2-40B4-BE49-F238E27FC236}">
                <a16:creationId xmlns:a16="http://schemas.microsoft.com/office/drawing/2014/main" id="{02EADBAC-6607-72DA-837A-5A8597B31150}"/>
              </a:ext>
            </a:extLst>
          </p:cNvPr>
          <p:cNvCxnSpPr>
            <a:cxnSpLocks/>
          </p:cNvCxnSpPr>
          <p:nvPr/>
        </p:nvCxnSpPr>
        <p:spPr>
          <a:xfrm>
            <a:off x="6903377" y="4071592"/>
            <a:ext cx="18724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D6339EE-632F-1C5F-6194-BAEECFE738FF}"/>
              </a:ext>
            </a:extLst>
          </p:cNvPr>
          <p:cNvSpPr txBox="1"/>
          <p:nvPr/>
        </p:nvSpPr>
        <p:spPr>
          <a:xfrm>
            <a:off x="806094" y="5147112"/>
            <a:ext cx="3600210" cy="1188720"/>
          </a:xfrm>
          <a:prstGeom prst="rect">
            <a:avLst/>
          </a:prstGeom>
          <a:noFill/>
          <a:ln w="28575">
            <a:solidFill>
              <a:schemeClr val="tx1"/>
            </a:solidFill>
          </a:ln>
        </p:spPr>
        <p:txBody>
          <a:bodyPr wrap="square" rtlCol="0">
            <a:spAutoFit/>
          </a:bodyPr>
          <a:lstStyle/>
          <a:p>
            <a:pPr algn="ctr"/>
            <a:r>
              <a:rPr lang="en-US" sz="1600" b="1" dirty="0">
                <a:latin typeface="Aptos Light" panose="020B0004020202020204" pitchFamily="34" charset="0"/>
              </a:rPr>
              <a:t>Four Prospective Cohorts (N=5,772)</a:t>
            </a:r>
          </a:p>
          <a:p>
            <a:pPr algn="ctr"/>
            <a:endParaRPr lang="en-US" sz="1600" b="1" dirty="0">
              <a:latin typeface="Aptos Light" panose="020B0004020202020204" pitchFamily="34" charset="0"/>
            </a:endParaRPr>
          </a:p>
          <a:p>
            <a:pPr algn="ctr"/>
            <a:endParaRPr lang="en-US" sz="1600" b="1" dirty="0">
              <a:latin typeface="Aptos Light" panose="020B0004020202020204" pitchFamily="34" charset="0"/>
            </a:endParaRPr>
          </a:p>
        </p:txBody>
      </p:sp>
      <p:sp>
        <p:nvSpPr>
          <p:cNvPr id="8" name="TextBox 7">
            <a:extLst>
              <a:ext uri="{FF2B5EF4-FFF2-40B4-BE49-F238E27FC236}">
                <a16:creationId xmlns:a16="http://schemas.microsoft.com/office/drawing/2014/main" id="{A0BA661F-4856-F336-7532-F0835A074F6A}"/>
              </a:ext>
            </a:extLst>
          </p:cNvPr>
          <p:cNvSpPr txBox="1"/>
          <p:nvPr/>
        </p:nvSpPr>
        <p:spPr>
          <a:xfrm>
            <a:off x="562365" y="5540378"/>
            <a:ext cx="1491162" cy="369332"/>
          </a:xfrm>
          <a:prstGeom prst="rect">
            <a:avLst/>
          </a:prstGeom>
          <a:noFill/>
        </p:spPr>
        <p:txBody>
          <a:bodyPr wrap="square" rtlCol="0">
            <a:spAutoFit/>
          </a:bodyPr>
          <a:lstStyle/>
          <a:p>
            <a:pPr algn="ctr"/>
            <a:r>
              <a:rPr lang="en-US" dirty="0">
                <a:latin typeface="Aptos Light" panose="020B0004020202020204" pitchFamily="34" charset="0"/>
                <a:cs typeface="Times New Roman" panose="02020603050405020304" pitchFamily="18" charset="0"/>
              </a:rPr>
              <a:t>AASK</a:t>
            </a:r>
          </a:p>
        </p:txBody>
      </p:sp>
      <p:pic>
        <p:nvPicPr>
          <p:cNvPr id="10" name="Picture 9">
            <a:extLst>
              <a:ext uri="{FF2B5EF4-FFF2-40B4-BE49-F238E27FC236}">
                <a16:creationId xmlns:a16="http://schemas.microsoft.com/office/drawing/2014/main" id="{7B2A68FC-3CF3-7FE0-A72D-C82824ECBC6A}"/>
              </a:ext>
            </a:extLst>
          </p:cNvPr>
          <p:cNvPicPr>
            <a:picLocks noChangeAspect="1"/>
          </p:cNvPicPr>
          <p:nvPr/>
        </p:nvPicPr>
        <p:blipFill>
          <a:blip r:embed="rId6"/>
          <a:stretch>
            <a:fillRect/>
          </a:stretch>
        </p:blipFill>
        <p:spPr>
          <a:xfrm>
            <a:off x="1925859" y="5528338"/>
            <a:ext cx="754288" cy="231857"/>
          </a:xfrm>
          <a:prstGeom prst="rect">
            <a:avLst/>
          </a:prstGeom>
        </p:spPr>
      </p:pic>
      <p:sp>
        <p:nvSpPr>
          <p:cNvPr id="11" name="TextBox 10">
            <a:extLst>
              <a:ext uri="{FF2B5EF4-FFF2-40B4-BE49-F238E27FC236}">
                <a16:creationId xmlns:a16="http://schemas.microsoft.com/office/drawing/2014/main" id="{E706AD68-55FE-4CAB-E2CD-4860F1FD39CD}"/>
              </a:ext>
            </a:extLst>
          </p:cNvPr>
          <p:cNvSpPr txBox="1"/>
          <p:nvPr/>
        </p:nvSpPr>
        <p:spPr>
          <a:xfrm>
            <a:off x="1018666" y="5824146"/>
            <a:ext cx="2993193" cy="369332"/>
          </a:xfrm>
          <a:prstGeom prst="rect">
            <a:avLst/>
          </a:prstGeom>
          <a:noFill/>
        </p:spPr>
        <p:txBody>
          <a:bodyPr wrap="square" rtlCol="0">
            <a:spAutoFit/>
          </a:bodyPr>
          <a:lstStyle/>
          <a:p>
            <a:pPr algn="ctr"/>
            <a:r>
              <a:rPr lang="en-US" dirty="0" err="1">
                <a:latin typeface="Aptos Light" panose="020B0004020202020204" pitchFamily="34" charset="0"/>
                <a:cs typeface="Times New Roman" panose="02020603050405020304" pitchFamily="18" charset="0"/>
              </a:rPr>
              <a:t>CanPREDDICT</a:t>
            </a:r>
            <a:endParaRPr lang="en-US" dirty="0">
              <a:latin typeface="Aptos Light" panose="020B0004020202020204" pitchFamily="34" charset="0"/>
              <a:cs typeface="Times New Roman" panose="02020603050405020304" pitchFamily="18" charset="0"/>
            </a:endParaRPr>
          </a:p>
        </p:txBody>
      </p:sp>
      <p:pic>
        <p:nvPicPr>
          <p:cNvPr id="15" name="Picture 2" descr="Chronic Renal Insufficiency Cohort Study (CRIC) | CCEB">
            <a:extLst>
              <a:ext uri="{FF2B5EF4-FFF2-40B4-BE49-F238E27FC236}">
                <a16:creationId xmlns:a16="http://schemas.microsoft.com/office/drawing/2014/main" id="{F798AFBD-F986-2300-FADF-1075C7CDC7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3442" y="5540378"/>
            <a:ext cx="616239" cy="50737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626F2D2-4558-9084-B9A3-0E69E757CF81}"/>
              </a:ext>
            </a:extLst>
          </p:cNvPr>
          <p:cNvSpPr txBox="1"/>
          <p:nvPr/>
        </p:nvSpPr>
        <p:spPr>
          <a:xfrm>
            <a:off x="4944405" y="5147112"/>
            <a:ext cx="3030967" cy="1188720"/>
          </a:xfrm>
          <a:prstGeom prst="rect">
            <a:avLst/>
          </a:prstGeom>
          <a:noFill/>
          <a:ln w="28575">
            <a:solidFill>
              <a:schemeClr val="tx1"/>
            </a:solidFill>
          </a:ln>
        </p:spPr>
        <p:txBody>
          <a:bodyPr wrap="square" rtlCol="0">
            <a:spAutoFit/>
          </a:bodyPr>
          <a:lstStyle/>
          <a:p>
            <a:pPr algn="ctr"/>
            <a:r>
              <a:rPr lang="en-US" sz="1600" b="1" dirty="0">
                <a:latin typeface="Aptos Light" panose="020B0004020202020204" pitchFamily="34" charset="0"/>
              </a:rPr>
              <a:t>Targeted CHIP Gene Sequencing</a:t>
            </a:r>
          </a:p>
          <a:p>
            <a:pPr algn="ctr"/>
            <a:endParaRPr lang="en-US" sz="1600" b="1" dirty="0">
              <a:latin typeface="Aptos Light" panose="020B0004020202020204" pitchFamily="34" charset="0"/>
            </a:endParaRPr>
          </a:p>
          <a:p>
            <a:pPr algn="ctr"/>
            <a:endParaRPr lang="en-US" sz="1600" b="1" dirty="0">
              <a:latin typeface="Aptos Light" panose="020B0004020202020204" pitchFamily="34" charset="0"/>
            </a:endParaRPr>
          </a:p>
        </p:txBody>
      </p:sp>
      <p:pic>
        <p:nvPicPr>
          <p:cNvPr id="17" name="Picture 16">
            <a:extLst>
              <a:ext uri="{FF2B5EF4-FFF2-40B4-BE49-F238E27FC236}">
                <a16:creationId xmlns:a16="http://schemas.microsoft.com/office/drawing/2014/main" id="{89709C7A-0766-A3DB-A6B0-C3A2831BD938}"/>
              </a:ext>
            </a:extLst>
          </p:cNvPr>
          <p:cNvPicPr>
            <a:picLocks noChangeAspect="1"/>
          </p:cNvPicPr>
          <p:nvPr/>
        </p:nvPicPr>
        <p:blipFill>
          <a:blip r:embed="rId8"/>
          <a:stretch>
            <a:fillRect/>
          </a:stretch>
        </p:blipFill>
        <p:spPr>
          <a:xfrm>
            <a:off x="5078243" y="5406748"/>
            <a:ext cx="1910730" cy="743731"/>
          </a:xfrm>
          <a:prstGeom prst="rect">
            <a:avLst/>
          </a:prstGeom>
        </p:spPr>
      </p:pic>
      <p:sp>
        <p:nvSpPr>
          <p:cNvPr id="21" name="TextBox 20">
            <a:extLst>
              <a:ext uri="{FF2B5EF4-FFF2-40B4-BE49-F238E27FC236}">
                <a16:creationId xmlns:a16="http://schemas.microsoft.com/office/drawing/2014/main" id="{B6987998-3882-A327-EDD1-95C7AAE814A5}"/>
              </a:ext>
            </a:extLst>
          </p:cNvPr>
          <p:cNvSpPr txBox="1"/>
          <p:nvPr/>
        </p:nvSpPr>
        <p:spPr>
          <a:xfrm>
            <a:off x="8775794" y="5065506"/>
            <a:ext cx="2578006" cy="584775"/>
          </a:xfrm>
          <a:prstGeom prst="rect">
            <a:avLst/>
          </a:prstGeom>
          <a:noFill/>
        </p:spPr>
        <p:txBody>
          <a:bodyPr wrap="square">
            <a:spAutoFit/>
          </a:bodyPr>
          <a:lstStyle/>
          <a:p>
            <a:r>
              <a:rPr lang="en-US" sz="1600" b="1" dirty="0">
                <a:latin typeface="Aptos Light" panose="020B0004020202020204" pitchFamily="34" charset="0"/>
              </a:rPr>
              <a:t>Composite of HF, MI, Stroke, and PAD</a:t>
            </a:r>
          </a:p>
        </p:txBody>
      </p:sp>
      <p:sp>
        <p:nvSpPr>
          <p:cNvPr id="6" name="Title 1">
            <a:extLst>
              <a:ext uri="{FF2B5EF4-FFF2-40B4-BE49-F238E27FC236}">
                <a16:creationId xmlns:a16="http://schemas.microsoft.com/office/drawing/2014/main" id="{A5B5E980-1A21-D653-8692-9201D971412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Investigation of CHIP in Patients with CKD</a:t>
            </a:r>
          </a:p>
        </p:txBody>
      </p:sp>
      <p:sp>
        <p:nvSpPr>
          <p:cNvPr id="3" name="TextBox 2">
            <a:extLst>
              <a:ext uri="{FF2B5EF4-FFF2-40B4-BE49-F238E27FC236}">
                <a16:creationId xmlns:a16="http://schemas.microsoft.com/office/drawing/2014/main" id="{F30C58AC-711F-D891-B6F2-9FAEDC64E571}"/>
              </a:ext>
            </a:extLst>
          </p:cNvPr>
          <p:cNvSpPr txBox="1"/>
          <p:nvPr/>
        </p:nvSpPr>
        <p:spPr>
          <a:xfrm>
            <a:off x="7021079" y="5386203"/>
            <a:ext cx="1111505" cy="830997"/>
          </a:xfrm>
          <a:prstGeom prst="rect">
            <a:avLst/>
          </a:prstGeom>
          <a:noFill/>
        </p:spPr>
        <p:txBody>
          <a:bodyPr wrap="square">
            <a:spAutoFit/>
          </a:bodyPr>
          <a:lstStyle/>
          <a:p>
            <a:r>
              <a:rPr lang="en-US" sz="1600" dirty="0">
                <a:solidFill>
                  <a:schemeClr val="tx2"/>
                </a:solidFill>
                <a:latin typeface="Aptos Light" panose="020B0004020202020204" pitchFamily="34" charset="0"/>
              </a:rPr>
              <a:t>Deep coverage (~500X)</a:t>
            </a:r>
          </a:p>
        </p:txBody>
      </p:sp>
    </p:spTree>
    <p:extLst>
      <p:ext uri="{BB962C8B-B14F-4D97-AF65-F5344CB8AC3E}">
        <p14:creationId xmlns:p14="http://schemas.microsoft.com/office/powerpoint/2010/main" val="677728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15405</TotalTime>
  <Words>4084</Words>
  <Application>Microsoft Office PowerPoint</Application>
  <PresentationFormat>Widescreen</PresentationFormat>
  <Paragraphs>730</Paragraphs>
  <Slides>49</Slides>
  <Notes>41</Notes>
  <HiddenSlides>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Calibri (body)</vt:lpstr>
      <vt:lpstr>DengXian</vt:lpstr>
      <vt:lpstr>ElsevierGulliver</vt:lpstr>
      <vt:lpstr>Google Sans</vt:lpstr>
      <vt:lpstr>Guardian TextSans Web</vt:lpstr>
      <vt:lpstr>OTNEJMQuadraat</vt:lpstr>
      <vt:lpstr>SimSun</vt:lpstr>
      <vt:lpstr>Source Sans Pro Web</vt:lpstr>
      <vt:lpstr>Aptos</vt:lpstr>
      <vt:lpstr>Aptos Display</vt:lpstr>
      <vt:lpstr>Aptos Light</vt:lpstr>
      <vt:lpstr>Arial</vt:lpstr>
      <vt:lpstr>Calibri</vt:lpstr>
      <vt:lpstr>Cambria Math</vt:lpstr>
      <vt:lpstr>Office Theme</vt:lpstr>
      <vt:lpstr>Omics research of aging-related conditions in population-based studies </vt:lpstr>
      <vt:lpstr>Educational background and research interests</vt:lpstr>
      <vt:lpstr>Omics-based approach to molecularly characterize features of age-related conditions in population-based studies </vt:lpstr>
      <vt:lpstr>Aging-related molecular features in chronic diseases</vt:lpstr>
      <vt:lpstr>Part 1. Clinical and molecular consequences of clonal hematopoiesis of indeterminate potential (CHIP) in CKD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Part 1. Clinical and molecular consequences of clonal hematopoiesis of indeterminate potential (CHIP) in CKD</vt:lpstr>
      <vt:lpstr>Molecular features of CHIP </vt:lpstr>
      <vt:lpstr>Study design</vt:lpstr>
      <vt:lpstr>Developing protein signatures of CHIP</vt:lpstr>
      <vt:lpstr>Proteins with high stability in predicting CHIP subtypes</vt:lpstr>
      <vt:lpstr>Proteins associated with CHIP in CKD enriched in inflammatory pathways</vt:lpstr>
      <vt:lpstr>Protein signatures improve patient classification of CHIP subtypes by Jaccard Index</vt:lpstr>
      <vt:lpstr>Associations of CHIP protein scores with major CHIP outcomes</vt:lpstr>
      <vt:lpstr>Summary</vt:lpstr>
      <vt:lpstr>Aging-related molecular changes in chronic diseases</vt:lpstr>
      <vt:lpstr>PowerPoint Presentation</vt:lpstr>
      <vt:lpstr>PowerPoint Presentation</vt:lpstr>
      <vt:lpstr>The Bogalusa Heart Study (BHS)</vt:lpstr>
      <vt:lpstr>PowerPoint Presentation</vt:lpstr>
      <vt:lpstr>Measurement of cognition</vt:lpstr>
      <vt:lpstr>PowerPoint Presentation</vt:lpstr>
      <vt:lpstr>PowerPoint Presentation</vt:lpstr>
      <vt:lpstr>Mendelian randomization (MR) estimates for the effect of EAA on cognitive function in midlife population – the concept</vt:lpstr>
      <vt:lpstr>MR study demonstrated genetically predicted GrimAA was causally associated with slower processing speed</vt:lpstr>
      <vt:lpstr>Summary</vt:lpstr>
      <vt:lpstr>Childhood Cardiovascular Risk Factors (CVRFs)</vt:lpstr>
      <vt:lpstr>Objective</vt:lpstr>
      <vt:lpstr>The Bogalusa Heart Study (BHS)</vt:lpstr>
      <vt:lpstr>Childhood burden of CVRFs</vt:lpstr>
      <vt:lpstr>Midlife subclinical CVD measures</vt:lpstr>
      <vt:lpstr>Construct metabolomic signatures for each childhood CVRF burden</vt:lpstr>
      <vt:lpstr>Associations between epigenetic signatures of childhood BMI burden and midlife subclinical cardiac structure</vt:lpstr>
      <vt:lpstr>Summary</vt:lpstr>
      <vt:lpstr>PowerPoint Presentation</vt:lpstr>
      <vt:lpstr>Thank you for your attention!</vt:lpstr>
      <vt:lpstr>PowerPoint Presentation</vt:lpstr>
      <vt:lpstr>Protein signature scores improve CHIP classification beyond demographic and clinical variables</vt:lpstr>
      <vt:lpstr>Human genetic and genomic evidence improves success rate of drug development</vt:lpstr>
      <vt:lpstr>Associations between plasma proteins and CHIP in CKD patients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 Yang</dc:creator>
  <cp:lastModifiedBy>y pan</cp:lastModifiedBy>
  <cp:revision>1894</cp:revision>
  <dcterms:created xsi:type="dcterms:W3CDTF">2025-02-03T18:10:19Z</dcterms:created>
  <dcterms:modified xsi:type="dcterms:W3CDTF">2025-09-17T05:30:22Z</dcterms:modified>
</cp:coreProperties>
</file>